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59" r:id="rId4"/>
    <p:sldId id="262" r:id="rId5"/>
    <p:sldId id="267" r:id="rId6"/>
    <p:sldId id="273" r:id="rId7"/>
    <p:sldId id="268" r:id="rId8"/>
    <p:sldId id="263" r:id="rId9"/>
    <p:sldId id="265" r:id="rId10"/>
    <p:sldId id="270" r:id="rId11"/>
    <p:sldId id="277" r:id="rId12"/>
    <p:sldId id="278" r:id="rId13"/>
    <p:sldId id="272" r:id="rId14"/>
    <p:sldId id="271" r:id="rId15"/>
    <p:sldId id="275"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7" d="100"/>
          <a:sy n="57" d="100"/>
        </p:scale>
        <p:origin x="94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AE4A01-1DFC-44F2-91C8-4E6DFCB12397}" type="datetimeFigureOut">
              <a:rPr lang="fr-FR" smtClean="0"/>
              <a:t>17/12/2024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30DD6C-5B8A-4EA9-BF67-1DED8280FE27}" type="slidenum">
              <a:rPr lang="fr-FR" smtClean="0"/>
              <a:t>‹N°›</a:t>
            </a:fld>
            <a:endParaRPr lang="fr-FR"/>
          </a:p>
        </p:txBody>
      </p:sp>
    </p:spTree>
    <p:extLst>
      <p:ext uri="{BB962C8B-B14F-4D97-AF65-F5344CB8AC3E}">
        <p14:creationId xmlns:p14="http://schemas.microsoft.com/office/powerpoint/2010/main" val="3628683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434167-5460-03E6-6982-23BA010AD4E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5EAF25D-A5C4-A638-7E4A-A324BB2540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9F137D6-6EB1-2ADA-055A-E8C7740DD10C}"/>
              </a:ext>
            </a:extLst>
          </p:cNvPr>
          <p:cNvSpPr>
            <a:spLocks noGrp="1"/>
          </p:cNvSpPr>
          <p:nvPr>
            <p:ph type="dt" sz="half" idx="10"/>
          </p:nvPr>
        </p:nvSpPr>
        <p:spPr/>
        <p:txBody>
          <a:bodyPr/>
          <a:lstStyle/>
          <a:p>
            <a:fld id="{D2FCE683-D357-42F2-A748-76FF4A8EA614}" type="datetime1">
              <a:rPr lang="fr-FR" smtClean="0"/>
              <a:t>17/12/2024</a:t>
            </a:fld>
            <a:endParaRPr lang="fr-FR"/>
          </a:p>
        </p:txBody>
      </p:sp>
      <p:sp>
        <p:nvSpPr>
          <p:cNvPr id="5" name="Espace réservé du pied de page 4">
            <a:extLst>
              <a:ext uri="{FF2B5EF4-FFF2-40B4-BE49-F238E27FC236}">
                <a16:creationId xmlns:a16="http://schemas.microsoft.com/office/drawing/2014/main" id="{AB4681F5-33F9-C872-7DAB-0D7884340A3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E7EA1FF-2DB4-1F3A-CDC0-D40BB87D5577}"/>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3992447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253F672-451A-FB54-B0FA-690B07D7651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C45AB5F3-E05F-2D39-170A-8526136564F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5D4055D-CBB6-1411-81D5-DAE1E29346E9}"/>
              </a:ext>
            </a:extLst>
          </p:cNvPr>
          <p:cNvSpPr>
            <a:spLocks noGrp="1"/>
          </p:cNvSpPr>
          <p:nvPr>
            <p:ph type="dt" sz="half" idx="10"/>
          </p:nvPr>
        </p:nvSpPr>
        <p:spPr/>
        <p:txBody>
          <a:bodyPr/>
          <a:lstStyle/>
          <a:p>
            <a:fld id="{426D6E47-3CCD-4F72-9D03-CC81B180BF9E}" type="datetime1">
              <a:rPr lang="fr-FR" smtClean="0"/>
              <a:t>17/12/2024</a:t>
            </a:fld>
            <a:endParaRPr lang="fr-FR"/>
          </a:p>
        </p:txBody>
      </p:sp>
      <p:sp>
        <p:nvSpPr>
          <p:cNvPr id="5" name="Espace réservé du pied de page 4">
            <a:extLst>
              <a:ext uri="{FF2B5EF4-FFF2-40B4-BE49-F238E27FC236}">
                <a16:creationId xmlns:a16="http://schemas.microsoft.com/office/drawing/2014/main" id="{B939520E-A949-651E-303F-EEFC329BC35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3097BC0-71C3-E55E-4EE6-26B99EC36290}"/>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6239029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B8E578A-72D8-8DD2-8A36-C51BE80F732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1C48209-6A90-D3BF-F6F1-63F3943D06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11A1F1A-A731-20DC-5075-C3146B6F5DA1}"/>
              </a:ext>
            </a:extLst>
          </p:cNvPr>
          <p:cNvSpPr>
            <a:spLocks noGrp="1"/>
          </p:cNvSpPr>
          <p:nvPr>
            <p:ph type="dt" sz="half" idx="10"/>
          </p:nvPr>
        </p:nvSpPr>
        <p:spPr/>
        <p:txBody>
          <a:bodyPr/>
          <a:lstStyle/>
          <a:p>
            <a:fld id="{BC905EAD-0721-4CFA-AB34-04AFB68BBA9A}" type="datetime1">
              <a:rPr lang="fr-FR" smtClean="0"/>
              <a:t>17/12/2024</a:t>
            </a:fld>
            <a:endParaRPr lang="fr-FR"/>
          </a:p>
        </p:txBody>
      </p:sp>
      <p:sp>
        <p:nvSpPr>
          <p:cNvPr id="5" name="Espace réservé du pied de page 4">
            <a:extLst>
              <a:ext uri="{FF2B5EF4-FFF2-40B4-BE49-F238E27FC236}">
                <a16:creationId xmlns:a16="http://schemas.microsoft.com/office/drawing/2014/main" id="{1BB0F458-7815-DB5D-2135-18AEDFF60B1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ED295AC-3A3E-3CA8-BCCC-D1230455CE84}"/>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2097660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75D9C2-A758-D531-249C-A4D711BE250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9EE6E38-857D-52B0-94D2-CC61F111950C}"/>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B868CB9-1248-0467-8FE6-97D083567D4A}"/>
              </a:ext>
            </a:extLst>
          </p:cNvPr>
          <p:cNvSpPr>
            <a:spLocks noGrp="1"/>
          </p:cNvSpPr>
          <p:nvPr>
            <p:ph type="dt" sz="half" idx="10"/>
          </p:nvPr>
        </p:nvSpPr>
        <p:spPr/>
        <p:txBody>
          <a:bodyPr/>
          <a:lstStyle/>
          <a:p>
            <a:fld id="{ABB1685F-63EE-4C91-AF0F-49AC4FC6FA9B}" type="datetime1">
              <a:rPr lang="fr-FR" smtClean="0"/>
              <a:t>17/12/2024</a:t>
            </a:fld>
            <a:endParaRPr lang="fr-FR"/>
          </a:p>
        </p:txBody>
      </p:sp>
      <p:sp>
        <p:nvSpPr>
          <p:cNvPr id="5" name="Espace réservé du pied de page 4">
            <a:extLst>
              <a:ext uri="{FF2B5EF4-FFF2-40B4-BE49-F238E27FC236}">
                <a16:creationId xmlns:a16="http://schemas.microsoft.com/office/drawing/2014/main" id="{7374F947-05C5-881B-BE4A-FD4BC0D1756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6D79BD0-93B8-564D-2643-C32CF2B1FF26}"/>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4070784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B34B6F-441D-AEB1-6F30-821DE7B9632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BDFECE0-B584-5726-4387-177406DFB8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55AA8D0F-CEBC-81E7-111A-AA9F633013E7}"/>
              </a:ext>
            </a:extLst>
          </p:cNvPr>
          <p:cNvSpPr>
            <a:spLocks noGrp="1"/>
          </p:cNvSpPr>
          <p:nvPr>
            <p:ph type="dt" sz="half" idx="10"/>
          </p:nvPr>
        </p:nvSpPr>
        <p:spPr/>
        <p:txBody>
          <a:bodyPr/>
          <a:lstStyle/>
          <a:p>
            <a:fld id="{4B46B4B9-8F9A-4F81-84C3-69BC9AE937AA}" type="datetime1">
              <a:rPr lang="fr-FR" smtClean="0"/>
              <a:t>17/12/2024</a:t>
            </a:fld>
            <a:endParaRPr lang="fr-FR"/>
          </a:p>
        </p:txBody>
      </p:sp>
      <p:sp>
        <p:nvSpPr>
          <p:cNvPr id="5" name="Espace réservé du pied de page 4">
            <a:extLst>
              <a:ext uri="{FF2B5EF4-FFF2-40B4-BE49-F238E27FC236}">
                <a16:creationId xmlns:a16="http://schemas.microsoft.com/office/drawing/2014/main" id="{C434604D-4859-4DF2-01FB-3DFF0DC6769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F78ED3E-7DB4-CD8F-00B7-D1A7A61F0771}"/>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23011312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7213E7-DFAB-BED0-E4F6-CBA3CF374A3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4908869-3C37-594E-7E05-54E13615832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2A066D4-39BB-6CB3-D733-CB706C2935C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628D959F-21F6-1900-A4D9-0A1D5BDA622A}"/>
              </a:ext>
            </a:extLst>
          </p:cNvPr>
          <p:cNvSpPr>
            <a:spLocks noGrp="1"/>
          </p:cNvSpPr>
          <p:nvPr>
            <p:ph type="dt" sz="half" idx="10"/>
          </p:nvPr>
        </p:nvSpPr>
        <p:spPr/>
        <p:txBody>
          <a:bodyPr/>
          <a:lstStyle/>
          <a:p>
            <a:fld id="{E96911CA-666D-4E63-89A8-3AE0FE8189F5}" type="datetime1">
              <a:rPr lang="fr-FR" smtClean="0"/>
              <a:t>17/12/2024</a:t>
            </a:fld>
            <a:endParaRPr lang="fr-FR"/>
          </a:p>
        </p:txBody>
      </p:sp>
      <p:sp>
        <p:nvSpPr>
          <p:cNvPr id="6" name="Espace réservé du pied de page 5">
            <a:extLst>
              <a:ext uri="{FF2B5EF4-FFF2-40B4-BE49-F238E27FC236}">
                <a16:creationId xmlns:a16="http://schemas.microsoft.com/office/drawing/2014/main" id="{D3E42B29-F15E-204A-6028-2192AB428CB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9D5829F-DBAE-5D82-88C0-F26CF3894FDA}"/>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11554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AF51079-A706-423B-978C-39DD78C97C8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E2E22E26-CAA1-FBDB-27B7-6359C23CBAE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A0718FD-47F9-4D2E-6772-1DFDBBF609FB}"/>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966244C-445C-5AA3-59C7-A1C05F9E43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1870386-00B8-0745-38FD-6FE6E87BB13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82FA0919-1248-0CD3-90EB-2FCD157202DC}"/>
              </a:ext>
            </a:extLst>
          </p:cNvPr>
          <p:cNvSpPr>
            <a:spLocks noGrp="1"/>
          </p:cNvSpPr>
          <p:nvPr>
            <p:ph type="dt" sz="half" idx="10"/>
          </p:nvPr>
        </p:nvSpPr>
        <p:spPr/>
        <p:txBody>
          <a:bodyPr/>
          <a:lstStyle/>
          <a:p>
            <a:fld id="{DA50F79A-916A-432B-B0AD-EDC6A92E7B69}" type="datetime1">
              <a:rPr lang="fr-FR" smtClean="0"/>
              <a:t>17/12/2024</a:t>
            </a:fld>
            <a:endParaRPr lang="fr-FR"/>
          </a:p>
        </p:txBody>
      </p:sp>
      <p:sp>
        <p:nvSpPr>
          <p:cNvPr id="8" name="Espace réservé du pied de page 7">
            <a:extLst>
              <a:ext uri="{FF2B5EF4-FFF2-40B4-BE49-F238E27FC236}">
                <a16:creationId xmlns:a16="http://schemas.microsoft.com/office/drawing/2014/main" id="{ECBB5FA6-8EDD-F1FC-F8CE-DF1ADD38D909}"/>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97CB94F-7462-4B7D-C65C-6B8F57471E90}"/>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712752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27F3CE-351E-75DC-9185-6ABD8CC3F84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28F77E8-A5DC-9306-F9C7-0ABD3949F8C4}"/>
              </a:ext>
            </a:extLst>
          </p:cNvPr>
          <p:cNvSpPr>
            <a:spLocks noGrp="1"/>
          </p:cNvSpPr>
          <p:nvPr>
            <p:ph type="dt" sz="half" idx="10"/>
          </p:nvPr>
        </p:nvSpPr>
        <p:spPr/>
        <p:txBody>
          <a:bodyPr/>
          <a:lstStyle/>
          <a:p>
            <a:fld id="{FB5A2D53-3062-436D-BBF0-B14056F42DC9}" type="datetime1">
              <a:rPr lang="fr-FR" smtClean="0"/>
              <a:t>17/12/2024</a:t>
            </a:fld>
            <a:endParaRPr lang="fr-FR"/>
          </a:p>
        </p:txBody>
      </p:sp>
      <p:sp>
        <p:nvSpPr>
          <p:cNvPr id="4" name="Espace réservé du pied de page 3">
            <a:extLst>
              <a:ext uri="{FF2B5EF4-FFF2-40B4-BE49-F238E27FC236}">
                <a16:creationId xmlns:a16="http://schemas.microsoft.com/office/drawing/2014/main" id="{F4EF463F-9BF8-FFA0-69E0-9FB06F42094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D69BCA8D-A6F4-84C0-02AC-A830CFF7890D}"/>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401021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371AF2E-F67F-4740-7087-6424A7003C10}"/>
              </a:ext>
            </a:extLst>
          </p:cNvPr>
          <p:cNvSpPr>
            <a:spLocks noGrp="1"/>
          </p:cNvSpPr>
          <p:nvPr>
            <p:ph type="dt" sz="half" idx="10"/>
          </p:nvPr>
        </p:nvSpPr>
        <p:spPr/>
        <p:txBody>
          <a:bodyPr/>
          <a:lstStyle/>
          <a:p>
            <a:fld id="{7F541391-5874-4A61-A6A0-9EA97120A838}" type="datetime1">
              <a:rPr lang="fr-FR" smtClean="0"/>
              <a:t>17/12/2024</a:t>
            </a:fld>
            <a:endParaRPr lang="fr-FR"/>
          </a:p>
        </p:txBody>
      </p:sp>
      <p:sp>
        <p:nvSpPr>
          <p:cNvPr id="3" name="Espace réservé du pied de page 2">
            <a:extLst>
              <a:ext uri="{FF2B5EF4-FFF2-40B4-BE49-F238E27FC236}">
                <a16:creationId xmlns:a16="http://schemas.microsoft.com/office/drawing/2014/main" id="{77D0379E-D32C-0515-4BB2-194F9497BBA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9A9A4C8-F9A6-FDDC-7234-DEF656D18F9A}"/>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3197676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F41AE4-7574-F246-23FC-096FAE614FD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EB1A3588-32E0-4355-054E-9A01A10C54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890BB8C-7B2A-AFC4-9B94-6D11506E41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9C6BA05-7F7F-DEED-8B4C-A2B2B2A4A013}"/>
              </a:ext>
            </a:extLst>
          </p:cNvPr>
          <p:cNvSpPr>
            <a:spLocks noGrp="1"/>
          </p:cNvSpPr>
          <p:nvPr>
            <p:ph type="dt" sz="half" idx="10"/>
          </p:nvPr>
        </p:nvSpPr>
        <p:spPr/>
        <p:txBody>
          <a:bodyPr/>
          <a:lstStyle/>
          <a:p>
            <a:fld id="{889AEC61-7F47-4B24-98D7-129F6DAB659F}" type="datetime1">
              <a:rPr lang="fr-FR" smtClean="0"/>
              <a:t>17/12/2024</a:t>
            </a:fld>
            <a:endParaRPr lang="fr-FR"/>
          </a:p>
        </p:txBody>
      </p:sp>
      <p:sp>
        <p:nvSpPr>
          <p:cNvPr id="6" name="Espace réservé du pied de page 5">
            <a:extLst>
              <a:ext uri="{FF2B5EF4-FFF2-40B4-BE49-F238E27FC236}">
                <a16:creationId xmlns:a16="http://schemas.microsoft.com/office/drawing/2014/main" id="{AE65C7CA-F8E3-A5D2-39A0-3534287C9F83}"/>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1F2ACB3-087F-C358-6305-42A697124342}"/>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1323049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4D9994-F10A-DE28-1C06-E355BC66B62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D25B644-0F2D-C8A9-7356-BC7B8F4B7B7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79E064E-C194-4B89-4112-ABD63B256D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73D92DB-04CA-7228-3AF8-49FCE72619EC}"/>
              </a:ext>
            </a:extLst>
          </p:cNvPr>
          <p:cNvSpPr>
            <a:spLocks noGrp="1"/>
          </p:cNvSpPr>
          <p:nvPr>
            <p:ph type="dt" sz="half" idx="10"/>
          </p:nvPr>
        </p:nvSpPr>
        <p:spPr/>
        <p:txBody>
          <a:bodyPr/>
          <a:lstStyle/>
          <a:p>
            <a:fld id="{CAC5BEC0-46CE-4F59-B451-99A0709DE518}" type="datetime1">
              <a:rPr lang="fr-FR" smtClean="0"/>
              <a:t>17/12/2024</a:t>
            </a:fld>
            <a:endParaRPr lang="fr-FR"/>
          </a:p>
        </p:txBody>
      </p:sp>
      <p:sp>
        <p:nvSpPr>
          <p:cNvPr id="6" name="Espace réservé du pied de page 5">
            <a:extLst>
              <a:ext uri="{FF2B5EF4-FFF2-40B4-BE49-F238E27FC236}">
                <a16:creationId xmlns:a16="http://schemas.microsoft.com/office/drawing/2014/main" id="{6C0D56EC-9764-5B79-2611-F6D3042DB66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857524E-9FD1-6E58-A2E6-742634F8078D}"/>
              </a:ext>
            </a:extLst>
          </p:cNvPr>
          <p:cNvSpPr>
            <a:spLocks noGrp="1"/>
          </p:cNvSpPr>
          <p:nvPr>
            <p:ph type="sldNum" sz="quarter" idx="12"/>
          </p:nvPr>
        </p:nvSpPr>
        <p:spPr/>
        <p:txBody>
          <a:bodyPr/>
          <a:lstStyle/>
          <a:p>
            <a:fld id="{3499CB58-646A-4006-A98E-3FF6D99E4628}" type="slidenum">
              <a:rPr lang="fr-FR" smtClean="0"/>
              <a:t>‹N°›</a:t>
            </a:fld>
            <a:endParaRPr lang="fr-FR"/>
          </a:p>
        </p:txBody>
      </p:sp>
    </p:spTree>
    <p:extLst>
      <p:ext uri="{BB962C8B-B14F-4D97-AF65-F5344CB8AC3E}">
        <p14:creationId xmlns:p14="http://schemas.microsoft.com/office/powerpoint/2010/main" val="1740281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776E75F-F9EE-DD78-721A-3B78894B0E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DA98BE9-667E-54BF-8F09-64BA9770F6A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571BDE0-0B0F-0A3E-3ABA-E00255BA3D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02AC93-6CC8-465D-B68F-3BE9F1722EE9}" type="datetime1">
              <a:rPr lang="fr-FR" smtClean="0"/>
              <a:t>17/12/2024</a:t>
            </a:fld>
            <a:endParaRPr lang="fr-FR"/>
          </a:p>
        </p:txBody>
      </p:sp>
      <p:sp>
        <p:nvSpPr>
          <p:cNvPr id="5" name="Espace réservé du pied de page 4">
            <a:extLst>
              <a:ext uri="{FF2B5EF4-FFF2-40B4-BE49-F238E27FC236}">
                <a16:creationId xmlns:a16="http://schemas.microsoft.com/office/drawing/2014/main" id="{2979F2C4-0F19-AEB6-A7C9-A8177030F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9C46F07-03D2-38E9-51ED-AD45710322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99CB58-646A-4006-A98E-3FF6D99E4628}" type="slidenum">
              <a:rPr lang="fr-FR" smtClean="0"/>
              <a:t>‹N°›</a:t>
            </a:fld>
            <a:endParaRPr lang="fr-FR"/>
          </a:p>
        </p:txBody>
      </p:sp>
    </p:spTree>
    <p:extLst>
      <p:ext uri="{BB962C8B-B14F-4D97-AF65-F5344CB8AC3E}">
        <p14:creationId xmlns:p14="http://schemas.microsoft.com/office/powerpoint/2010/main" val="17922669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6.sv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2.jpg"/><Relationship Id="rId4" Type="http://schemas.openxmlformats.org/officeDocument/2006/relationships/image" Target="../media/image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éforme du cautionnement : la mention que doit apposer la ...">
            <a:extLst>
              <a:ext uri="{FF2B5EF4-FFF2-40B4-BE49-F238E27FC236}">
                <a16:creationId xmlns:a16="http://schemas.microsoft.com/office/drawing/2014/main" id="{BB7B4178-B605-F23F-3BAA-250B79FF09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438150"/>
            <a:ext cx="11430000" cy="5981700"/>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2D7E40BE-81AB-5707-2A78-C703FE8FC482}"/>
              </a:ext>
            </a:extLst>
          </p:cNvPr>
          <p:cNvSpPr txBox="1"/>
          <p:nvPr/>
        </p:nvSpPr>
        <p:spPr>
          <a:xfrm>
            <a:off x="554804" y="873303"/>
            <a:ext cx="4109663" cy="769441"/>
          </a:xfrm>
          <a:prstGeom prst="rect">
            <a:avLst/>
          </a:prstGeom>
          <a:noFill/>
        </p:spPr>
        <p:txBody>
          <a:bodyPr wrap="square" rtlCol="0">
            <a:spAutoFit/>
          </a:bodyPr>
          <a:lstStyle/>
          <a:p>
            <a:pPr algn="ctr"/>
            <a:r>
              <a:rPr lang="fr-FR" sz="4400" b="1" i="1" dirty="0">
                <a:effectLst>
                  <a:outerShdw blurRad="38100" dist="38100" dir="2700000" algn="tl">
                    <a:srgbClr val="000000">
                      <a:alpha val="43137"/>
                    </a:srgbClr>
                  </a:outerShdw>
                </a:effectLst>
              </a:rPr>
              <a:t>LA CAUTION</a:t>
            </a:r>
          </a:p>
        </p:txBody>
      </p:sp>
      <p:sp>
        <p:nvSpPr>
          <p:cNvPr id="5" name="ZoneTexte 4">
            <a:extLst>
              <a:ext uri="{FF2B5EF4-FFF2-40B4-BE49-F238E27FC236}">
                <a16:creationId xmlns:a16="http://schemas.microsoft.com/office/drawing/2014/main" id="{1D1536A2-1C7C-E192-5E6F-44D4FDE50108}"/>
              </a:ext>
            </a:extLst>
          </p:cNvPr>
          <p:cNvSpPr txBox="1"/>
          <p:nvPr/>
        </p:nvSpPr>
        <p:spPr>
          <a:xfrm>
            <a:off x="647272" y="5517222"/>
            <a:ext cx="3760341" cy="646331"/>
          </a:xfrm>
          <a:prstGeom prst="rect">
            <a:avLst/>
          </a:prstGeom>
          <a:noFill/>
        </p:spPr>
        <p:txBody>
          <a:bodyPr wrap="square" rtlCol="0">
            <a:spAutoFit/>
          </a:bodyPr>
          <a:lstStyle/>
          <a:p>
            <a:r>
              <a:rPr lang="fr-FR" i="1" dirty="0"/>
              <a:t>Dominique CHABANNE-IRIART</a:t>
            </a:r>
          </a:p>
          <a:p>
            <a:r>
              <a:rPr lang="fr-FR" i="1" dirty="0"/>
              <a:t>Marc WOLFF</a:t>
            </a:r>
          </a:p>
        </p:txBody>
      </p:sp>
      <p:sp>
        <p:nvSpPr>
          <p:cNvPr id="7" name="Espace réservé du numéro de diapositive 6">
            <a:extLst>
              <a:ext uri="{FF2B5EF4-FFF2-40B4-BE49-F238E27FC236}">
                <a16:creationId xmlns:a16="http://schemas.microsoft.com/office/drawing/2014/main" id="{DB951BBF-F780-34EE-9990-E68404528725}"/>
              </a:ext>
            </a:extLst>
          </p:cNvPr>
          <p:cNvSpPr>
            <a:spLocks noGrp="1"/>
          </p:cNvSpPr>
          <p:nvPr>
            <p:ph type="sldNum" sz="quarter" idx="12"/>
          </p:nvPr>
        </p:nvSpPr>
        <p:spPr/>
        <p:txBody>
          <a:bodyPr/>
          <a:lstStyle/>
          <a:p>
            <a:fld id="{3499CB58-646A-4006-A98E-3FF6D99E4628}" type="slidenum">
              <a:rPr lang="fr-FR" smtClean="0"/>
              <a:t>1</a:t>
            </a:fld>
            <a:endParaRPr lang="fr-FR"/>
          </a:p>
        </p:txBody>
      </p:sp>
      <p:pic>
        <p:nvPicPr>
          <p:cNvPr id="3" name="Image 2">
            <a:extLst>
              <a:ext uri="{FF2B5EF4-FFF2-40B4-BE49-F238E27FC236}">
                <a16:creationId xmlns:a16="http://schemas.microsoft.com/office/drawing/2014/main" id="{F27B0E11-AE64-BCDB-7B85-83454E4621A1}"/>
              </a:ext>
            </a:extLst>
          </p:cNvPr>
          <p:cNvPicPr>
            <a:picLocks noChangeAspect="1"/>
          </p:cNvPicPr>
          <p:nvPr/>
        </p:nvPicPr>
        <p:blipFill>
          <a:blip r:embed="rId3">
            <a:extLst>
              <a:ext uri="{28A0092B-C50C-407E-A947-70E740481C1C}">
                <a14:useLocalDpi xmlns:a14="http://schemas.microsoft.com/office/drawing/2010/main" val="0"/>
              </a:ext>
            </a:extLst>
          </a:blip>
          <a:srcRect l="13235"/>
          <a:stretch/>
        </p:blipFill>
        <p:spPr>
          <a:xfrm>
            <a:off x="4911046" y="4091450"/>
            <a:ext cx="2060825" cy="1505397"/>
          </a:xfrm>
          <a:prstGeom prst="rect">
            <a:avLst/>
          </a:prstGeom>
        </p:spPr>
      </p:pic>
    </p:spTree>
    <p:extLst>
      <p:ext uri="{BB962C8B-B14F-4D97-AF65-F5344CB8AC3E}">
        <p14:creationId xmlns:p14="http://schemas.microsoft.com/office/powerpoint/2010/main" val="3465013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CEB2DF-45F4-2758-C294-37768B16BC29}"/>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B683440B-E7DB-9126-C596-2F4AB8F3C9D7}"/>
              </a:ext>
            </a:extLst>
          </p:cNvPr>
          <p:cNvSpPr>
            <a:spLocks noGrp="1"/>
          </p:cNvSpPr>
          <p:nvPr>
            <p:ph type="sldNum" sz="quarter" idx="12"/>
          </p:nvPr>
        </p:nvSpPr>
        <p:spPr/>
        <p:txBody>
          <a:bodyPr/>
          <a:lstStyle/>
          <a:p>
            <a:fld id="{3499CB58-646A-4006-A98E-3FF6D99E4628}" type="slidenum">
              <a:rPr lang="fr-FR" smtClean="0"/>
              <a:t>10</a:t>
            </a:fld>
            <a:endParaRPr lang="fr-FR"/>
          </a:p>
        </p:txBody>
      </p:sp>
      <p:pic>
        <p:nvPicPr>
          <p:cNvPr id="6" name="Picture 2" descr="Réforme du cautionnement : la mention que doit apposer la ...">
            <a:extLst>
              <a:ext uri="{FF2B5EF4-FFF2-40B4-BE49-F238E27FC236}">
                <a16:creationId xmlns:a16="http://schemas.microsoft.com/office/drawing/2014/main" id="{B06CFF1D-4327-4057-473C-0310664F6C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F26AC3B8-1901-ABD6-E4FC-53082B19584C}"/>
              </a:ext>
            </a:extLst>
          </p:cNvPr>
          <p:cNvSpPr txBox="1"/>
          <p:nvPr/>
        </p:nvSpPr>
        <p:spPr>
          <a:xfrm>
            <a:off x="3174715" y="595901"/>
            <a:ext cx="6699207"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pic>
        <p:nvPicPr>
          <p:cNvPr id="7" name="Image 6">
            <a:extLst>
              <a:ext uri="{FF2B5EF4-FFF2-40B4-BE49-F238E27FC236}">
                <a16:creationId xmlns:a16="http://schemas.microsoft.com/office/drawing/2014/main" id="{68AC49DB-534D-EAB8-CAE5-FA0D6CB7BB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3922" y="0"/>
            <a:ext cx="2318077" cy="1469204"/>
          </a:xfrm>
          <a:prstGeom prst="rect">
            <a:avLst/>
          </a:prstGeom>
        </p:spPr>
      </p:pic>
      <p:sp>
        <p:nvSpPr>
          <p:cNvPr id="2" name="ZoneTexte 1">
            <a:extLst>
              <a:ext uri="{FF2B5EF4-FFF2-40B4-BE49-F238E27FC236}">
                <a16:creationId xmlns:a16="http://schemas.microsoft.com/office/drawing/2014/main" id="{E3DB89F9-342F-2865-5ECA-A200563CE178}"/>
              </a:ext>
            </a:extLst>
          </p:cNvPr>
          <p:cNvSpPr txBox="1"/>
          <p:nvPr/>
        </p:nvSpPr>
        <p:spPr>
          <a:xfrm>
            <a:off x="1202076" y="2352782"/>
            <a:ext cx="10151724" cy="3416320"/>
          </a:xfrm>
          <a:prstGeom prst="rect">
            <a:avLst/>
          </a:prstGeom>
          <a:noFill/>
        </p:spPr>
        <p:txBody>
          <a:bodyPr wrap="square" rtlCol="0">
            <a:spAutoFit/>
          </a:bodyPr>
          <a:lstStyle/>
          <a:p>
            <a:r>
              <a:rPr lang="fr-FR" sz="1800" b="1" dirty="0">
                <a:latin typeface="Palatino Linotype" panose="02040502050505030304" pitchFamily="18" charset="0"/>
              </a:rPr>
              <a:t>II – LA CAUTION ET LES PROCEDURES  PREVENTIVES ET COLLECTIVES</a:t>
            </a:r>
          </a:p>
          <a:p>
            <a:r>
              <a:rPr lang="fr-FR" dirty="0">
                <a:latin typeface="Palatino Linotype" panose="02040502050505030304" pitchFamily="18" charset="0"/>
              </a:rPr>
              <a:t>Présentés par Marc WOLFF</a:t>
            </a:r>
          </a:p>
          <a:p>
            <a:endParaRPr lang="fr-FR" dirty="0">
              <a:latin typeface="Palatino Linotype" panose="02040502050505030304" pitchFamily="18" charset="0"/>
            </a:endParaRPr>
          </a:p>
          <a:p>
            <a:r>
              <a:rPr lang="fr-FR" dirty="0">
                <a:latin typeface="Palatino Linotype" panose="02040502050505030304" pitchFamily="18" charset="0"/>
                <a:sym typeface="Wingdings" panose="05000000000000000000" pitchFamily="2" charset="2"/>
              </a:rPr>
              <a:t></a:t>
            </a:r>
            <a:r>
              <a:rPr lang="fr-FR" dirty="0">
                <a:latin typeface="Palatino Linotype" panose="02040502050505030304" pitchFamily="18" charset="0"/>
              </a:rPr>
              <a:t>Procédures Préventives (amiables) : </a:t>
            </a:r>
          </a:p>
          <a:p>
            <a:pPr marL="742950" lvl="1" indent="-285750">
              <a:buFontTx/>
              <a:buChar char="-"/>
            </a:pPr>
            <a:r>
              <a:rPr lang="fr-FR" dirty="0">
                <a:latin typeface="Palatino Linotype" panose="02040502050505030304" pitchFamily="18" charset="0"/>
              </a:rPr>
              <a:t>Mandat </a:t>
            </a:r>
            <a:r>
              <a:rPr lang="fr-FR" dirty="0" err="1">
                <a:latin typeface="Palatino Linotype" panose="02040502050505030304" pitchFamily="18" charset="0"/>
              </a:rPr>
              <a:t>ad’hoc</a:t>
            </a:r>
            <a:endParaRPr lang="fr-FR" dirty="0">
              <a:latin typeface="Palatino Linotype" panose="02040502050505030304" pitchFamily="18" charset="0"/>
            </a:endParaRPr>
          </a:p>
          <a:p>
            <a:pPr marL="742950" lvl="1" indent="-285750">
              <a:buFontTx/>
              <a:buChar char="-"/>
            </a:pPr>
            <a:r>
              <a:rPr lang="fr-FR" dirty="0">
                <a:latin typeface="Palatino Linotype" panose="02040502050505030304" pitchFamily="18" charset="0"/>
              </a:rPr>
              <a:t>Conciliation</a:t>
            </a:r>
          </a:p>
          <a:p>
            <a:pPr lvl="1"/>
            <a:endParaRPr lang="fr-FR" dirty="0">
              <a:latin typeface="Palatino Linotype" panose="02040502050505030304" pitchFamily="18" charset="0"/>
            </a:endParaRPr>
          </a:p>
          <a:p>
            <a:r>
              <a:rPr lang="fr-FR" sz="1800" dirty="0">
                <a:latin typeface="Palatino Linotype" panose="02040502050505030304" pitchFamily="18" charset="0"/>
                <a:sym typeface="Wingdings" panose="05000000000000000000" pitchFamily="2" charset="2"/>
              </a:rPr>
              <a:t></a:t>
            </a:r>
            <a:r>
              <a:rPr lang="fr-FR" sz="1800" dirty="0">
                <a:latin typeface="Palatino Linotype" panose="02040502050505030304" pitchFamily="18" charset="0"/>
              </a:rPr>
              <a:t>Procédures collectives (judiciaires)</a:t>
            </a:r>
            <a:r>
              <a:rPr lang="fr-FR" dirty="0">
                <a:latin typeface="Palatino Linotype" panose="02040502050505030304" pitchFamily="18" charset="0"/>
              </a:rPr>
              <a:t> :</a:t>
            </a:r>
          </a:p>
          <a:p>
            <a:pPr marL="742950" lvl="1" indent="-285750">
              <a:buFontTx/>
              <a:buChar char="-"/>
            </a:pPr>
            <a:r>
              <a:rPr lang="fr-FR" dirty="0">
                <a:latin typeface="Palatino Linotype" panose="02040502050505030304" pitchFamily="18" charset="0"/>
              </a:rPr>
              <a:t>Sauvegarde</a:t>
            </a:r>
          </a:p>
          <a:p>
            <a:pPr marL="742950" lvl="1" indent="-285750">
              <a:buFontTx/>
              <a:buChar char="-"/>
            </a:pPr>
            <a:r>
              <a:rPr lang="fr-FR" dirty="0">
                <a:latin typeface="Palatino Linotype" panose="02040502050505030304" pitchFamily="18" charset="0"/>
              </a:rPr>
              <a:t>Redressement Judiciaire</a:t>
            </a:r>
          </a:p>
          <a:p>
            <a:pPr marL="742950" lvl="1" indent="-285750">
              <a:buFontTx/>
              <a:buChar char="-"/>
            </a:pPr>
            <a:r>
              <a:rPr lang="fr-FR" dirty="0">
                <a:latin typeface="Palatino Linotype" panose="02040502050505030304" pitchFamily="18" charset="0"/>
              </a:rPr>
              <a:t>Liquidation Judiciaire</a:t>
            </a:r>
          </a:p>
          <a:p>
            <a:endParaRPr lang="fr-FR" dirty="0"/>
          </a:p>
        </p:txBody>
      </p:sp>
    </p:spTree>
    <p:extLst>
      <p:ext uri="{BB962C8B-B14F-4D97-AF65-F5344CB8AC3E}">
        <p14:creationId xmlns:p14="http://schemas.microsoft.com/office/powerpoint/2010/main" val="1711778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4969F5-1450-F611-C3F8-97A1C2B7C85D}"/>
            </a:ext>
          </a:extLst>
        </p:cNvPr>
        <p:cNvGrpSpPr/>
        <p:nvPr/>
      </p:nvGrpSpPr>
      <p:grpSpPr>
        <a:xfrm>
          <a:off x="0" y="0"/>
          <a:ext cx="0" cy="0"/>
          <a:chOff x="0" y="0"/>
          <a:chExt cx="0" cy="0"/>
        </a:xfrm>
      </p:grpSpPr>
      <p:pic>
        <p:nvPicPr>
          <p:cNvPr id="6" name="Picture 2" descr="Réforme du cautionnement : la mention que doit apposer la ...">
            <a:extLst>
              <a:ext uri="{FF2B5EF4-FFF2-40B4-BE49-F238E27FC236}">
                <a16:creationId xmlns:a16="http://schemas.microsoft.com/office/drawing/2014/main" id="{479DA7F9-97B9-2F46-DB90-244B274795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7F6E9EE6-09B0-3700-69B9-325DADDCFE76}"/>
              </a:ext>
            </a:extLst>
          </p:cNvPr>
          <p:cNvSpPr txBox="1"/>
          <p:nvPr/>
        </p:nvSpPr>
        <p:spPr>
          <a:xfrm>
            <a:off x="3174715" y="596843"/>
            <a:ext cx="5207285"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pic>
        <p:nvPicPr>
          <p:cNvPr id="7" name="Image 6">
            <a:extLst>
              <a:ext uri="{FF2B5EF4-FFF2-40B4-BE49-F238E27FC236}">
                <a16:creationId xmlns:a16="http://schemas.microsoft.com/office/drawing/2014/main" id="{D7063DCD-2E73-B089-6A12-80AC0C3010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3922" y="0"/>
            <a:ext cx="2318077" cy="1469204"/>
          </a:xfrm>
          <a:prstGeom prst="rect">
            <a:avLst/>
          </a:prstGeom>
        </p:spPr>
      </p:pic>
      <p:sp>
        <p:nvSpPr>
          <p:cNvPr id="2" name="ZoneTexte 1">
            <a:extLst>
              <a:ext uri="{FF2B5EF4-FFF2-40B4-BE49-F238E27FC236}">
                <a16:creationId xmlns:a16="http://schemas.microsoft.com/office/drawing/2014/main" id="{506B0D15-E604-739E-C9A9-2A6EFE103E80}"/>
              </a:ext>
            </a:extLst>
          </p:cNvPr>
          <p:cNvSpPr txBox="1"/>
          <p:nvPr/>
        </p:nvSpPr>
        <p:spPr>
          <a:xfrm>
            <a:off x="894554" y="2083719"/>
            <a:ext cx="9767605" cy="3693319"/>
          </a:xfrm>
          <a:prstGeom prst="rect">
            <a:avLst/>
          </a:prstGeom>
          <a:noFill/>
        </p:spPr>
        <p:txBody>
          <a:bodyPr wrap="square">
            <a:spAutoFit/>
          </a:bodyPr>
          <a:lstStyle/>
          <a:p>
            <a:r>
              <a:rPr lang="fr-FR" dirty="0">
                <a:latin typeface="Palatino Linotype" panose="02040502050505030304" pitchFamily="18" charset="0"/>
              </a:rPr>
              <a:t>Quelles incidences pour la caution ?</a:t>
            </a:r>
          </a:p>
          <a:p>
            <a:pPr marL="285750" indent="-285750">
              <a:buFontTx/>
              <a:buChar char="-"/>
            </a:pPr>
            <a:r>
              <a:rPr lang="fr-FR" dirty="0">
                <a:latin typeface="Palatino Linotype" panose="02040502050505030304" pitchFamily="18" charset="0"/>
              </a:rPr>
              <a:t>La caution peut bénéficier des exceptions inhérentes à la dette, sauf dispositions spéciales contraires, notamment le droit des procédures collectives.(Art. 2298 code civil)</a:t>
            </a:r>
          </a:p>
          <a:p>
            <a:pPr marL="285750" indent="-285750">
              <a:buFontTx/>
              <a:buChar char="-"/>
            </a:pPr>
            <a:r>
              <a:rPr lang="fr-FR" dirty="0">
                <a:latin typeface="Palatino Linotype" panose="02040502050505030304" pitchFamily="18" charset="0"/>
              </a:rPr>
              <a:t>La caution peut se prévaloir des dispositions du plan (SVG ou RJ) </a:t>
            </a:r>
          </a:p>
          <a:p>
            <a:pPr marL="285750" indent="-285750">
              <a:buFontTx/>
              <a:buChar char="-"/>
            </a:pPr>
            <a:r>
              <a:rPr lang="fr-FR" dirty="0">
                <a:latin typeface="Palatino Linotype" panose="02040502050505030304" pitchFamily="18" charset="0"/>
              </a:rPr>
              <a:t>Notification de l’état des créances </a:t>
            </a:r>
          </a:p>
          <a:p>
            <a:pPr marL="285750" indent="-285750">
              <a:buFontTx/>
              <a:buChar char="-"/>
            </a:pPr>
            <a:r>
              <a:rPr lang="fr-FR" dirty="0">
                <a:latin typeface="Palatino Linotype" panose="02040502050505030304" pitchFamily="18" charset="0"/>
              </a:rPr>
              <a:t>Déclaration de créances</a:t>
            </a:r>
          </a:p>
          <a:p>
            <a:pPr marL="285750" indent="-285750">
              <a:buFontTx/>
              <a:buChar char="-"/>
            </a:pPr>
            <a:r>
              <a:rPr lang="fr-FR" dirty="0">
                <a:latin typeface="Palatino Linotype" panose="02040502050505030304" pitchFamily="18" charset="0"/>
              </a:rPr>
              <a:t>Arrêt du cours des intérêts (légaux, conventionnels ou </a:t>
            </a:r>
            <a:r>
              <a:rPr lang="fr-FR" dirty="0" err="1">
                <a:latin typeface="Palatino Linotype" panose="02040502050505030304" pitchFamily="18" charset="0"/>
              </a:rPr>
              <a:t>int</a:t>
            </a:r>
            <a:r>
              <a:rPr lang="fr-FR" dirty="0">
                <a:latin typeface="Palatino Linotype" panose="02040502050505030304" pitchFamily="18" charset="0"/>
              </a:rPr>
              <a:t>. de retard, « </a:t>
            </a:r>
            <a:r>
              <a:rPr lang="fr-FR" b="0" i="1" dirty="0">
                <a:effectLst/>
                <a:latin typeface="sourcesanspro"/>
              </a:rPr>
              <a:t>à moins qu'il ne s'agisse des intérêts résultant de contrats de prêt conclus pour une durée égale ou supérieure à un an ou de contrats assortis d'un paiement différé d'un an ou plus </a:t>
            </a:r>
            <a:r>
              <a:rPr lang="fr-FR" b="0" i="0" dirty="0">
                <a:effectLst/>
                <a:latin typeface="sourcesanspro"/>
              </a:rPr>
              <a:t>» L622-28 Code de Com</a:t>
            </a:r>
            <a:r>
              <a:rPr lang="fr-FR" b="0" i="0" dirty="0">
                <a:solidFill>
                  <a:srgbClr val="FF0000"/>
                </a:solidFill>
                <a:effectLst/>
                <a:latin typeface="sourcesanspro"/>
              </a:rPr>
              <a:t>.</a:t>
            </a:r>
            <a:endParaRPr lang="fr-FR" dirty="0">
              <a:solidFill>
                <a:srgbClr val="FF0000"/>
              </a:solidFill>
              <a:latin typeface="Palatino Linotype" panose="02040502050505030304" pitchFamily="18" charset="0"/>
            </a:endParaRPr>
          </a:p>
          <a:p>
            <a:pPr marL="285750" indent="-285750">
              <a:buFontTx/>
              <a:buChar char="-"/>
            </a:pPr>
            <a:r>
              <a:rPr lang="fr-FR" dirty="0">
                <a:latin typeface="Palatino Linotype" panose="02040502050505030304" pitchFamily="18" charset="0"/>
              </a:rPr>
              <a:t>Le jugement d’ouverture suspend toute action contre les garants personnes physiques jusqu’au jugement arrêtant le plan et également après exécution dés lors que l’entreprise a tenu ses engagements</a:t>
            </a:r>
          </a:p>
          <a:p>
            <a:pPr marL="285750" indent="-285750">
              <a:buFontTx/>
              <a:buChar char="-"/>
            </a:pPr>
            <a:r>
              <a:rPr lang="fr-FR" dirty="0">
                <a:latin typeface="Palatino Linotype" panose="02040502050505030304" pitchFamily="18" charset="0"/>
              </a:rPr>
              <a:t>Mesures conservatoires sont possibles.</a:t>
            </a:r>
          </a:p>
        </p:txBody>
      </p:sp>
      <p:sp>
        <p:nvSpPr>
          <p:cNvPr id="4" name="ZoneTexte 3">
            <a:extLst>
              <a:ext uri="{FF2B5EF4-FFF2-40B4-BE49-F238E27FC236}">
                <a16:creationId xmlns:a16="http://schemas.microsoft.com/office/drawing/2014/main" id="{7110F540-F660-4793-590E-A5C7C7AC4600}"/>
              </a:ext>
            </a:extLst>
          </p:cNvPr>
          <p:cNvSpPr txBox="1"/>
          <p:nvPr/>
        </p:nvSpPr>
        <p:spPr>
          <a:xfrm>
            <a:off x="2005326" y="1474848"/>
            <a:ext cx="7169803" cy="377197"/>
          </a:xfrm>
          <a:prstGeom prst="rect">
            <a:avLst/>
          </a:prstGeom>
          <a:noFill/>
        </p:spPr>
        <p:txBody>
          <a:bodyPr wrap="square">
            <a:spAutoFit/>
          </a:bodyPr>
          <a:lstStyle/>
          <a:p>
            <a:pPr algn="ctr"/>
            <a:r>
              <a:rPr lang="fr-FR" b="1" dirty="0">
                <a:latin typeface="Palatino Linotype" panose="02040502050505030304" pitchFamily="18" charset="0"/>
              </a:rPr>
              <a:t>REDRESSEMENT JUDICIAIRE et SAUVEGARDE</a:t>
            </a:r>
          </a:p>
        </p:txBody>
      </p:sp>
    </p:spTree>
    <p:extLst>
      <p:ext uri="{BB962C8B-B14F-4D97-AF65-F5344CB8AC3E}">
        <p14:creationId xmlns:p14="http://schemas.microsoft.com/office/powerpoint/2010/main" val="1018831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7A80CA-35E2-B25D-70C2-0D349EDFDD34}"/>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3248469-E1C7-F08E-CEBD-2560B15CC8C9}"/>
              </a:ext>
            </a:extLst>
          </p:cNvPr>
          <p:cNvSpPr>
            <a:spLocks noGrp="1"/>
          </p:cNvSpPr>
          <p:nvPr>
            <p:ph type="sldNum" sz="quarter" idx="12"/>
          </p:nvPr>
        </p:nvSpPr>
        <p:spPr/>
        <p:txBody>
          <a:bodyPr/>
          <a:lstStyle/>
          <a:p>
            <a:fld id="{3499CB58-646A-4006-A98E-3FF6D99E4628}" type="slidenum">
              <a:rPr lang="fr-FR" smtClean="0"/>
              <a:t>12</a:t>
            </a:fld>
            <a:endParaRPr lang="fr-FR"/>
          </a:p>
        </p:txBody>
      </p:sp>
      <p:pic>
        <p:nvPicPr>
          <p:cNvPr id="6" name="Picture 2" descr="Réforme du cautionnement : la mention que doit apposer la ...">
            <a:extLst>
              <a:ext uri="{FF2B5EF4-FFF2-40B4-BE49-F238E27FC236}">
                <a16:creationId xmlns:a16="http://schemas.microsoft.com/office/drawing/2014/main" id="{FC3BCE72-BC70-C099-3BA9-202ED10CC5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6BD7958B-972D-464C-8ECB-7218F79D6D69}"/>
              </a:ext>
            </a:extLst>
          </p:cNvPr>
          <p:cNvSpPr txBox="1"/>
          <p:nvPr/>
        </p:nvSpPr>
        <p:spPr>
          <a:xfrm>
            <a:off x="3174715" y="595901"/>
            <a:ext cx="5969285"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pic>
        <p:nvPicPr>
          <p:cNvPr id="7" name="Image 6">
            <a:extLst>
              <a:ext uri="{FF2B5EF4-FFF2-40B4-BE49-F238E27FC236}">
                <a16:creationId xmlns:a16="http://schemas.microsoft.com/office/drawing/2014/main" id="{5AABEFCE-3BF6-E485-095B-CA962D01C6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3922" y="0"/>
            <a:ext cx="2318077" cy="1469204"/>
          </a:xfrm>
          <a:prstGeom prst="rect">
            <a:avLst/>
          </a:prstGeom>
        </p:spPr>
      </p:pic>
      <p:sp>
        <p:nvSpPr>
          <p:cNvPr id="2" name="ZoneTexte 1">
            <a:extLst>
              <a:ext uri="{FF2B5EF4-FFF2-40B4-BE49-F238E27FC236}">
                <a16:creationId xmlns:a16="http://schemas.microsoft.com/office/drawing/2014/main" id="{DF0E1AF1-E7EB-ABBC-1AF1-8E7527AB152E}"/>
              </a:ext>
            </a:extLst>
          </p:cNvPr>
          <p:cNvSpPr txBox="1"/>
          <p:nvPr/>
        </p:nvSpPr>
        <p:spPr>
          <a:xfrm>
            <a:off x="3583878" y="1746812"/>
            <a:ext cx="3986463" cy="369332"/>
          </a:xfrm>
          <a:prstGeom prst="rect">
            <a:avLst/>
          </a:prstGeom>
          <a:noFill/>
        </p:spPr>
        <p:txBody>
          <a:bodyPr wrap="square">
            <a:spAutoFit/>
          </a:bodyPr>
          <a:lstStyle/>
          <a:p>
            <a:pPr algn="ctr"/>
            <a:r>
              <a:rPr lang="fr-FR" b="1" dirty="0">
                <a:latin typeface="Palatino Linotype" panose="02040502050505030304" pitchFamily="18" charset="0"/>
              </a:rPr>
              <a:t>LIQUIDATION JUDICIAIRE</a:t>
            </a:r>
          </a:p>
        </p:txBody>
      </p:sp>
      <p:sp>
        <p:nvSpPr>
          <p:cNvPr id="8" name="ZoneTexte 7">
            <a:extLst>
              <a:ext uri="{FF2B5EF4-FFF2-40B4-BE49-F238E27FC236}">
                <a16:creationId xmlns:a16="http://schemas.microsoft.com/office/drawing/2014/main" id="{F14C1F20-02BC-96C4-E6B7-816089356E42}"/>
              </a:ext>
            </a:extLst>
          </p:cNvPr>
          <p:cNvSpPr txBox="1"/>
          <p:nvPr/>
        </p:nvSpPr>
        <p:spPr>
          <a:xfrm>
            <a:off x="876317" y="2343116"/>
            <a:ext cx="9767605" cy="3139321"/>
          </a:xfrm>
          <a:prstGeom prst="rect">
            <a:avLst/>
          </a:prstGeom>
          <a:noFill/>
        </p:spPr>
        <p:txBody>
          <a:bodyPr wrap="square">
            <a:spAutoFit/>
          </a:bodyPr>
          <a:lstStyle/>
          <a:p>
            <a:r>
              <a:rPr lang="fr-FR" dirty="0">
                <a:latin typeface="Palatino Linotype" panose="02040502050505030304" pitchFamily="18" charset="0"/>
              </a:rPr>
              <a:t>Poursuites des actions en paiement contre la caution possibles dés le jugement d’ouverture</a:t>
            </a:r>
            <a:r>
              <a:rPr lang="fr-FR" dirty="0">
                <a:solidFill>
                  <a:srgbClr val="FF0000"/>
                </a:solidFill>
                <a:latin typeface="Palatino Linotype" panose="02040502050505030304" pitchFamily="18" charset="0"/>
              </a:rPr>
              <a:t>.</a:t>
            </a:r>
          </a:p>
          <a:p>
            <a:endParaRPr lang="fr-FR" dirty="0">
              <a:solidFill>
                <a:srgbClr val="FF0000"/>
              </a:solidFill>
              <a:latin typeface="Palatino Linotype" panose="02040502050505030304" pitchFamily="18" charset="0"/>
            </a:endParaRPr>
          </a:p>
          <a:p>
            <a:pPr algn="just"/>
            <a:r>
              <a:rPr lang="fr-FR" dirty="0">
                <a:latin typeface="Palatino Linotype" panose="02040502050505030304" pitchFamily="18" charset="0"/>
              </a:rPr>
              <a:t>Cas particulier du compte débiteur : </a:t>
            </a:r>
          </a:p>
          <a:p>
            <a:pPr algn="just"/>
            <a:r>
              <a:rPr lang="fr-FR" dirty="0">
                <a:latin typeface="Palatino Linotype" panose="02040502050505030304" pitchFamily="18" charset="0"/>
              </a:rPr>
              <a:t>	</a:t>
            </a:r>
            <a:r>
              <a:rPr lang="fr-FR" dirty="0">
                <a:latin typeface="Palatino Linotype" panose="02040502050505030304" pitchFamily="18" charset="0"/>
                <a:sym typeface="Wingdings" panose="05000000000000000000" pitchFamily="2" charset="2"/>
              </a:rPr>
              <a:t> même principe de continuité des contrats : l’ouverture de la liquidation judiciaire n’entraine pas DE FACTO clôture du compte courant de l’entreprise et exigibilité du solde négatif (</a:t>
            </a:r>
            <a:r>
              <a:rPr lang="fr-FR" b="0" i="0" dirty="0">
                <a:effectLst/>
                <a:latin typeface="robotoslab"/>
              </a:rPr>
              <a:t>Cour de cassation, Assemblée plénière, 11 septembre 2024, 23-12.695).</a:t>
            </a:r>
          </a:p>
          <a:p>
            <a:pPr marL="285750" indent="-285750" algn="just">
              <a:buFont typeface="Symbol" panose="05050102010706020507" pitchFamily="18" charset="2"/>
              <a:buChar char="Þ"/>
            </a:pPr>
            <a:r>
              <a:rPr lang="fr-FR" dirty="0">
                <a:latin typeface="robotoslab"/>
              </a:rPr>
              <a:t>Nécessité :</a:t>
            </a:r>
          </a:p>
          <a:p>
            <a:pPr marL="742950" lvl="1" indent="-285750" algn="just">
              <a:buFont typeface="Arial" panose="020B0604020202020204" pitchFamily="34" charset="0"/>
              <a:buChar char="•"/>
            </a:pPr>
            <a:r>
              <a:rPr lang="fr-FR" dirty="0">
                <a:latin typeface="robotoslab"/>
              </a:rPr>
              <a:t>D’une demande de la banque au liquidateur notamment (sous forme de mise en demeure)</a:t>
            </a:r>
          </a:p>
          <a:p>
            <a:pPr marL="742950" lvl="1" indent="-285750" algn="just">
              <a:buFont typeface="Arial" panose="020B0604020202020204" pitchFamily="34" charset="0"/>
              <a:buChar char="•"/>
            </a:pPr>
            <a:r>
              <a:rPr lang="fr-FR" b="0" i="0" dirty="0">
                <a:effectLst/>
                <a:latin typeface="robotoslab"/>
              </a:rPr>
              <a:t>Une demande du liquidateur à la banque.</a:t>
            </a:r>
          </a:p>
          <a:p>
            <a:endParaRPr lang="fr-FR" dirty="0">
              <a:solidFill>
                <a:srgbClr val="FF0000"/>
              </a:solidFill>
              <a:latin typeface="Palatino Linotype" panose="02040502050505030304" pitchFamily="18" charset="0"/>
            </a:endParaRPr>
          </a:p>
        </p:txBody>
      </p:sp>
    </p:spTree>
    <p:extLst>
      <p:ext uri="{BB962C8B-B14F-4D97-AF65-F5344CB8AC3E}">
        <p14:creationId xmlns:p14="http://schemas.microsoft.com/office/powerpoint/2010/main" val="2040185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4969F5-1450-F611-C3F8-97A1C2B7C85D}"/>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C04E63FB-3526-7FD8-B5B2-2493E09148CA}"/>
              </a:ext>
            </a:extLst>
          </p:cNvPr>
          <p:cNvSpPr>
            <a:spLocks noGrp="1"/>
          </p:cNvSpPr>
          <p:nvPr>
            <p:ph type="sldNum" sz="quarter" idx="12"/>
          </p:nvPr>
        </p:nvSpPr>
        <p:spPr/>
        <p:txBody>
          <a:bodyPr/>
          <a:lstStyle/>
          <a:p>
            <a:fld id="{3499CB58-646A-4006-A98E-3FF6D99E4628}" type="slidenum">
              <a:rPr lang="fr-FR" smtClean="0"/>
              <a:t>13</a:t>
            </a:fld>
            <a:endParaRPr lang="fr-FR"/>
          </a:p>
        </p:txBody>
      </p:sp>
      <p:pic>
        <p:nvPicPr>
          <p:cNvPr id="6" name="Picture 2" descr="Réforme du cautionnement : la mention que doit apposer la ...">
            <a:extLst>
              <a:ext uri="{FF2B5EF4-FFF2-40B4-BE49-F238E27FC236}">
                <a16:creationId xmlns:a16="http://schemas.microsoft.com/office/drawing/2014/main" id="{479DA7F9-97B9-2F46-DB90-244B274795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7F6E9EE6-09B0-3700-69B9-325DADDCFE76}"/>
              </a:ext>
            </a:extLst>
          </p:cNvPr>
          <p:cNvSpPr txBox="1"/>
          <p:nvPr/>
        </p:nvSpPr>
        <p:spPr>
          <a:xfrm>
            <a:off x="3174716" y="595901"/>
            <a:ext cx="6185042"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pic>
        <p:nvPicPr>
          <p:cNvPr id="7" name="Image 6">
            <a:extLst>
              <a:ext uri="{FF2B5EF4-FFF2-40B4-BE49-F238E27FC236}">
                <a16:creationId xmlns:a16="http://schemas.microsoft.com/office/drawing/2014/main" id="{D7063DCD-2E73-B089-6A12-80AC0C3010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3922" y="0"/>
            <a:ext cx="2318077" cy="1469204"/>
          </a:xfrm>
          <a:prstGeom prst="rect">
            <a:avLst/>
          </a:prstGeom>
        </p:spPr>
      </p:pic>
      <p:sp>
        <p:nvSpPr>
          <p:cNvPr id="2" name="ZoneTexte 1">
            <a:extLst>
              <a:ext uri="{FF2B5EF4-FFF2-40B4-BE49-F238E27FC236}">
                <a16:creationId xmlns:a16="http://schemas.microsoft.com/office/drawing/2014/main" id="{1EA7C4A9-E52A-2FF1-66B7-053694A0A813}"/>
              </a:ext>
            </a:extLst>
          </p:cNvPr>
          <p:cNvSpPr txBox="1"/>
          <p:nvPr/>
        </p:nvSpPr>
        <p:spPr>
          <a:xfrm>
            <a:off x="452064" y="1566809"/>
            <a:ext cx="10472790" cy="3724096"/>
          </a:xfrm>
          <a:prstGeom prst="rect">
            <a:avLst/>
          </a:prstGeom>
          <a:noFill/>
        </p:spPr>
        <p:txBody>
          <a:bodyPr wrap="square" rtlCol="0">
            <a:spAutoFit/>
          </a:bodyPr>
          <a:lstStyle/>
          <a:p>
            <a:r>
              <a:rPr lang="fr-FR" sz="2000" b="1" dirty="0">
                <a:latin typeface="Palatino Linotype" panose="02040502050505030304" pitchFamily="18" charset="0"/>
              </a:rPr>
              <a:t>III – FIN ET EXTINCTION DU CAUTIONNEMENT </a:t>
            </a:r>
            <a:r>
              <a:rPr lang="fr-FR" sz="2000" dirty="0">
                <a:latin typeface="Palatino Linotype" panose="02040502050505030304" pitchFamily="18" charset="0"/>
              </a:rPr>
              <a:t>(</a:t>
            </a:r>
            <a:r>
              <a:rPr lang="fr-FR" dirty="0"/>
              <a:t>Art. 2313 à 2320 Code </a:t>
            </a:r>
            <a:r>
              <a:rPr lang="fr-FR" dirty="0" err="1"/>
              <a:t>Civ</a:t>
            </a:r>
            <a:r>
              <a:rPr lang="fr-FR" dirty="0"/>
              <a:t>.)</a:t>
            </a:r>
            <a:endParaRPr lang="fr-FR" sz="2000" dirty="0">
              <a:latin typeface="Palatino Linotype" panose="02040502050505030304" pitchFamily="18" charset="0"/>
            </a:endParaRPr>
          </a:p>
          <a:p>
            <a:endParaRPr lang="fr-FR" b="1" dirty="0"/>
          </a:p>
          <a:p>
            <a:pPr marL="285750" indent="-285750">
              <a:buFont typeface="Wingdings" panose="05000000000000000000" pitchFamily="2" charset="2"/>
              <a:buChar char="Ø"/>
            </a:pPr>
            <a:r>
              <a:rPr lang="fr-FR" dirty="0">
                <a:sym typeface="Wingdings" panose="05000000000000000000" pitchFamily="2" charset="2"/>
              </a:rPr>
              <a:t>si la caution a exécuté son engagement, elle n’est plus tenue. </a:t>
            </a:r>
          </a:p>
          <a:p>
            <a:pPr marL="285750" indent="-285750">
              <a:buFont typeface="Wingdings" panose="05000000000000000000" pitchFamily="2" charset="2"/>
              <a:buChar char="Ø"/>
            </a:pPr>
            <a:r>
              <a:rPr lang="fr-FR" dirty="0">
                <a:sym typeface="Wingdings" panose="05000000000000000000" pitchFamily="2" charset="2"/>
              </a:rPr>
              <a:t>L’engagement peut aussi se terminer par </a:t>
            </a:r>
            <a:r>
              <a:rPr lang="fr-FR" b="1" dirty="0">
                <a:sym typeface="Wingdings" panose="05000000000000000000" pitchFamily="2" charset="2"/>
              </a:rPr>
              <a:t>extinction</a:t>
            </a:r>
            <a:r>
              <a:rPr lang="fr-FR" dirty="0">
                <a:sym typeface="Wingdings" panose="05000000000000000000" pitchFamily="2" charset="2"/>
              </a:rPr>
              <a:t> :</a:t>
            </a:r>
          </a:p>
          <a:p>
            <a:pPr marL="742950" lvl="1" indent="-285750">
              <a:buFont typeface="Wingdings" panose="05000000000000000000" pitchFamily="2" charset="2"/>
              <a:buChar char="Ø"/>
            </a:pPr>
            <a:r>
              <a:rPr lang="fr-FR" dirty="0">
                <a:sym typeface="Wingdings" panose="05000000000000000000" pitchFamily="2" charset="2"/>
              </a:rPr>
              <a:t>Résiliation des cautionnements à durée indéterminée de dette future ( la caution reste tenue aux dettes antérieures à la résiliation).</a:t>
            </a:r>
          </a:p>
          <a:p>
            <a:pPr marL="742950" lvl="1" indent="-285750">
              <a:buFont typeface="Wingdings" panose="05000000000000000000" pitchFamily="2" charset="2"/>
              <a:buChar char="Ø"/>
            </a:pPr>
            <a:r>
              <a:rPr lang="fr-FR" dirty="0">
                <a:sym typeface="Wingdings" panose="05000000000000000000" pitchFamily="2" charset="2"/>
              </a:rPr>
              <a:t>Décès de la caution : les héritiers ne sont tenus qu’au dettes nées avant le décès.</a:t>
            </a:r>
          </a:p>
          <a:p>
            <a:pPr marL="742950" lvl="1" indent="-285750">
              <a:buFont typeface="Wingdings" panose="05000000000000000000" pitchFamily="2" charset="2"/>
              <a:buChar char="Ø"/>
            </a:pPr>
            <a:r>
              <a:rPr lang="fr-FR" dirty="0">
                <a:sym typeface="Wingdings" panose="05000000000000000000" pitchFamily="2" charset="2"/>
              </a:rPr>
              <a:t>En cas de dissolution ou de fusion de la personne moral débiteur principal ou le créancier : la caution n’est redevable que des dettes nées avant cette opération (attention, si l’opération concerne le débiteur principal, il peut exister dans les contrats, une clause d’exigibilité anticipée).</a:t>
            </a:r>
          </a:p>
          <a:p>
            <a:pPr marL="742950" lvl="1" indent="-285750">
              <a:buFont typeface="Wingdings" panose="05000000000000000000" pitchFamily="2" charset="2"/>
              <a:buChar char="Ø"/>
            </a:pPr>
            <a:r>
              <a:rPr lang="fr-FR" dirty="0">
                <a:sym typeface="Wingdings" panose="05000000000000000000" pitchFamily="2" charset="2"/>
              </a:rPr>
              <a:t>Attention : en cas de cession de parts d’une entreprise par un associé qui est lui-même caution des concours, si le créancier n’a pas donné expressément son accord pour faire mainlevée de la caution, l’ancien associé reste tenu par son engagement. </a:t>
            </a:r>
            <a:endParaRPr lang="fr-FR" dirty="0"/>
          </a:p>
        </p:txBody>
      </p:sp>
    </p:spTree>
    <p:extLst>
      <p:ext uri="{BB962C8B-B14F-4D97-AF65-F5344CB8AC3E}">
        <p14:creationId xmlns:p14="http://schemas.microsoft.com/office/powerpoint/2010/main" val="501467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1680DC-6F14-0001-5C0D-A5594007C458}"/>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463C70A-709B-5244-8C2D-52247E111AE2}"/>
              </a:ext>
            </a:extLst>
          </p:cNvPr>
          <p:cNvSpPr>
            <a:spLocks noGrp="1"/>
          </p:cNvSpPr>
          <p:nvPr>
            <p:ph type="sldNum" sz="quarter" idx="12"/>
          </p:nvPr>
        </p:nvSpPr>
        <p:spPr/>
        <p:txBody>
          <a:bodyPr/>
          <a:lstStyle/>
          <a:p>
            <a:fld id="{3499CB58-646A-4006-A98E-3FF6D99E4628}" type="slidenum">
              <a:rPr lang="fr-FR" smtClean="0"/>
              <a:t>14</a:t>
            </a:fld>
            <a:endParaRPr lang="fr-FR"/>
          </a:p>
        </p:txBody>
      </p:sp>
      <p:pic>
        <p:nvPicPr>
          <p:cNvPr id="6" name="Picture 2" descr="Réforme du cautionnement : la mention que doit apposer la ...">
            <a:extLst>
              <a:ext uri="{FF2B5EF4-FFF2-40B4-BE49-F238E27FC236}">
                <a16:creationId xmlns:a16="http://schemas.microsoft.com/office/drawing/2014/main" id="{F148D4CF-50E8-7A82-C3CE-4C1BB89AA3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21A484CB-D3E3-791E-2C5B-91BA0083C5E5}"/>
              </a:ext>
            </a:extLst>
          </p:cNvPr>
          <p:cNvSpPr txBox="1"/>
          <p:nvPr/>
        </p:nvSpPr>
        <p:spPr>
          <a:xfrm>
            <a:off x="3174715" y="595901"/>
            <a:ext cx="7890552"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pic>
        <p:nvPicPr>
          <p:cNvPr id="7" name="Image 6">
            <a:extLst>
              <a:ext uri="{FF2B5EF4-FFF2-40B4-BE49-F238E27FC236}">
                <a16:creationId xmlns:a16="http://schemas.microsoft.com/office/drawing/2014/main" id="{C82163E7-C243-D46B-A71A-3085D574E3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3922" y="0"/>
            <a:ext cx="2318077" cy="1469204"/>
          </a:xfrm>
          <a:prstGeom prst="rect">
            <a:avLst/>
          </a:prstGeom>
        </p:spPr>
      </p:pic>
      <p:sp>
        <p:nvSpPr>
          <p:cNvPr id="2" name="ZoneTexte 1">
            <a:extLst>
              <a:ext uri="{FF2B5EF4-FFF2-40B4-BE49-F238E27FC236}">
                <a16:creationId xmlns:a16="http://schemas.microsoft.com/office/drawing/2014/main" id="{44E316C6-2D89-6211-D58B-77BACFC0F4D5}"/>
              </a:ext>
            </a:extLst>
          </p:cNvPr>
          <p:cNvSpPr txBox="1"/>
          <p:nvPr/>
        </p:nvSpPr>
        <p:spPr>
          <a:xfrm>
            <a:off x="850614" y="1958621"/>
            <a:ext cx="10490771" cy="1692771"/>
          </a:xfrm>
          <a:prstGeom prst="rect">
            <a:avLst/>
          </a:prstGeom>
          <a:noFill/>
        </p:spPr>
        <p:txBody>
          <a:bodyPr wrap="square" rtlCol="0">
            <a:spAutoFit/>
          </a:bodyPr>
          <a:lstStyle/>
          <a:p>
            <a:r>
              <a:rPr lang="fr-FR" sz="1800" b="1" dirty="0">
                <a:latin typeface="Palatino Linotype" panose="02040502050505030304" pitchFamily="18" charset="0"/>
              </a:rPr>
              <a:t>IV - ETHIQUE DE L’ENGAGEMENT DE CAUTION – PORTEE</a:t>
            </a:r>
          </a:p>
          <a:p>
            <a:endParaRPr lang="fr-FR" sz="1800" b="1" dirty="0">
              <a:latin typeface="Palatino Linotype" panose="02040502050505030304" pitchFamily="18" charset="0"/>
            </a:endParaRPr>
          </a:p>
          <a:p>
            <a:endParaRPr lang="fr-FR" dirty="0"/>
          </a:p>
          <a:p>
            <a:r>
              <a:rPr lang="fr-FR" dirty="0"/>
              <a:t>				</a:t>
            </a:r>
            <a:r>
              <a:rPr lang="fr-FR" sz="3200" b="1" dirty="0">
                <a:solidFill>
                  <a:schemeClr val="accent1"/>
                </a:solidFill>
              </a:rPr>
              <a:t>ENGAGEMENT</a:t>
            </a:r>
          </a:p>
          <a:p>
            <a:endParaRPr lang="fr-FR" dirty="0"/>
          </a:p>
        </p:txBody>
      </p:sp>
      <p:sp>
        <p:nvSpPr>
          <p:cNvPr id="4" name="Parchemin : horizontal 3">
            <a:extLst>
              <a:ext uri="{FF2B5EF4-FFF2-40B4-BE49-F238E27FC236}">
                <a16:creationId xmlns:a16="http://schemas.microsoft.com/office/drawing/2014/main" id="{D90C56DA-5F58-D539-D7BD-28375ABF3595}"/>
              </a:ext>
            </a:extLst>
          </p:cNvPr>
          <p:cNvSpPr/>
          <p:nvPr/>
        </p:nvSpPr>
        <p:spPr>
          <a:xfrm>
            <a:off x="4252419" y="2471327"/>
            <a:ext cx="2951747" cy="1180065"/>
          </a:xfrm>
          <a:prstGeom prst="horizontalScroll">
            <a:avLst/>
          </a:prstGeom>
          <a:noFill/>
          <a:ln w="38100">
            <a:solidFill>
              <a:srgbClr val="0070C0"/>
            </a:solidFill>
          </a:ln>
          <a:effectLst>
            <a:glow rad="114300">
              <a:schemeClr val="accent1">
                <a:satMod val="175000"/>
                <a:alpha val="40000"/>
              </a:schemeClr>
            </a:glow>
            <a:outerShdw blurRad="50800" dist="38100" dir="2700000" sx="99000" sy="99000" algn="tl" rotWithShape="0">
              <a:schemeClr val="accent1">
                <a:alpha val="31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C769B422-82A5-0DC8-3933-376FC11AF946}"/>
              </a:ext>
            </a:extLst>
          </p:cNvPr>
          <p:cNvSpPr txBox="1"/>
          <p:nvPr/>
        </p:nvSpPr>
        <p:spPr>
          <a:xfrm>
            <a:off x="792066" y="3842534"/>
            <a:ext cx="3184033" cy="1754326"/>
          </a:xfrm>
          <a:prstGeom prst="rect">
            <a:avLst/>
          </a:prstGeom>
          <a:noFill/>
        </p:spPr>
        <p:txBody>
          <a:bodyPr wrap="square" rtlCol="0">
            <a:spAutoFit/>
          </a:bodyPr>
          <a:lstStyle/>
          <a:p>
            <a:pPr algn="ctr"/>
            <a:r>
              <a:rPr lang="fr-FR" b="1" dirty="0"/>
              <a:t>Envers soi-même</a:t>
            </a:r>
          </a:p>
          <a:p>
            <a:endParaRPr lang="fr-FR" dirty="0"/>
          </a:p>
          <a:p>
            <a:r>
              <a:rPr lang="fr-FR" dirty="0"/>
              <a:t>Honnêteté et responsabilité</a:t>
            </a:r>
          </a:p>
          <a:p>
            <a:endParaRPr lang="fr-FR" dirty="0"/>
          </a:p>
          <a:p>
            <a:endParaRPr lang="fr-FR" dirty="0"/>
          </a:p>
          <a:p>
            <a:endParaRPr lang="fr-FR" dirty="0"/>
          </a:p>
        </p:txBody>
      </p:sp>
      <p:sp>
        <p:nvSpPr>
          <p:cNvPr id="9" name="ZoneTexte 8">
            <a:extLst>
              <a:ext uri="{FF2B5EF4-FFF2-40B4-BE49-F238E27FC236}">
                <a16:creationId xmlns:a16="http://schemas.microsoft.com/office/drawing/2014/main" id="{79883216-2897-D2FF-AE50-7860D3EFF0DF}"/>
              </a:ext>
            </a:extLst>
          </p:cNvPr>
          <p:cNvSpPr txBox="1"/>
          <p:nvPr/>
        </p:nvSpPr>
        <p:spPr>
          <a:xfrm>
            <a:off x="8142112" y="3842534"/>
            <a:ext cx="2935571" cy="1200329"/>
          </a:xfrm>
          <a:prstGeom prst="rect">
            <a:avLst/>
          </a:prstGeom>
          <a:noFill/>
        </p:spPr>
        <p:txBody>
          <a:bodyPr wrap="square" rtlCol="0">
            <a:spAutoFit/>
          </a:bodyPr>
          <a:lstStyle/>
          <a:p>
            <a:pPr algn="ctr"/>
            <a:r>
              <a:rPr lang="fr-FR" b="1" dirty="0"/>
              <a:t>Vis-à-vis d’un créancier</a:t>
            </a:r>
          </a:p>
          <a:p>
            <a:endParaRPr lang="fr-FR" dirty="0"/>
          </a:p>
          <a:p>
            <a:r>
              <a:rPr lang="fr-FR" dirty="0"/>
              <a:t>Donner confiance : si je suis prêt à m’engager. </a:t>
            </a:r>
          </a:p>
        </p:txBody>
      </p:sp>
      <p:sp>
        <p:nvSpPr>
          <p:cNvPr id="10" name="ZoneTexte 9">
            <a:extLst>
              <a:ext uri="{FF2B5EF4-FFF2-40B4-BE49-F238E27FC236}">
                <a16:creationId xmlns:a16="http://schemas.microsoft.com/office/drawing/2014/main" id="{661434EE-E970-663C-5BE0-16BBA590CF23}"/>
              </a:ext>
            </a:extLst>
          </p:cNvPr>
          <p:cNvSpPr txBox="1"/>
          <p:nvPr/>
        </p:nvSpPr>
        <p:spPr>
          <a:xfrm>
            <a:off x="4417889" y="3842535"/>
            <a:ext cx="3092520" cy="1200329"/>
          </a:xfrm>
          <a:prstGeom prst="rect">
            <a:avLst/>
          </a:prstGeom>
          <a:noFill/>
        </p:spPr>
        <p:txBody>
          <a:bodyPr wrap="square" rtlCol="0">
            <a:spAutoFit/>
          </a:bodyPr>
          <a:lstStyle/>
          <a:p>
            <a:pPr algn="ctr"/>
            <a:r>
              <a:rPr lang="fr-FR" b="1" dirty="0"/>
              <a:t>Vis-à-vis du débiteur principal</a:t>
            </a:r>
          </a:p>
          <a:p>
            <a:endParaRPr lang="fr-FR" b="1" dirty="0"/>
          </a:p>
          <a:p>
            <a:r>
              <a:rPr lang="fr-FR" dirty="0"/>
              <a:t>Bien chercher à le connaitre s’il s’agit d’un tiers (vigilance).</a:t>
            </a:r>
          </a:p>
        </p:txBody>
      </p:sp>
      <p:sp>
        <p:nvSpPr>
          <p:cNvPr id="11" name="Rectangle : coins arrondis 10">
            <a:extLst>
              <a:ext uri="{FF2B5EF4-FFF2-40B4-BE49-F238E27FC236}">
                <a16:creationId xmlns:a16="http://schemas.microsoft.com/office/drawing/2014/main" id="{0E240C7E-D1D2-F644-BC15-EE5CBB251EA0}"/>
              </a:ext>
            </a:extLst>
          </p:cNvPr>
          <p:cNvSpPr/>
          <p:nvPr/>
        </p:nvSpPr>
        <p:spPr>
          <a:xfrm>
            <a:off x="850614" y="3760342"/>
            <a:ext cx="2806986" cy="1692771"/>
          </a:xfrm>
          <a:prstGeom prst="roundRect">
            <a:avLst/>
          </a:prstGeom>
          <a:noFill/>
          <a:ln w="2857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 coins arrondis 11">
            <a:extLst>
              <a:ext uri="{FF2B5EF4-FFF2-40B4-BE49-F238E27FC236}">
                <a16:creationId xmlns:a16="http://schemas.microsoft.com/office/drawing/2014/main" id="{60FBE889-B5BE-6FFF-2337-783FB01E23CE}"/>
              </a:ext>
            </a:extLst>
          </p:cNvPr>
          <p:cNvSpPr/>
          <p:nvPr/>
        </p:nvSpPr>
        <p:spPr>
          <a:xfrm>
            <a:off x="4417889" y="3785036"/>
            <a:ext cx="3184033" cy="1668077"/>
          </a:xfrm>
          <a:prstGeom prst="roundRect">
            <a:avLst/>
          </a:prstGeom>
          <a:noFill/>
          <a:ln w="2857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 coins arrondis 12">
            <a:extLst>
              <a:ext uri="{FF2B5EF4-FFF2-40B4-BE49-F238E27FC236}">
                <a16:creationId xmlns:a16="http://schemas.microsoft.com/office/drawing/2014/main" id="{0308846C-50BC-95D8-2675-1581C1F5A23C}"/>
              </a:ext>
            </a:extLst>
          </p:cNvPr>
          <p:cNvSpPr/>
          <p:nvPr/>
        </p:nvSpPr>
        <p:spPr>
          <a:xfrm>
            <a:off x="8142112" y="3760342"/>
            <a:ext cx="2816991" cy="1692771"/>
          </a:xfrm>
          <a:prstGeom prst="roundRect">
            <a:avLst/>
          </a:prstGeom>
          <a:noFill/>
          <a:ln w="2857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015948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6F791-DFDA-DEDE-0F84-45984B3FBF46}"/>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41F876F6-7077-0C45-55B9-B39CFE0BB1A0}"/>
              </a:ext>
            </a:extLst>
          </p:cNvPr>
          <p:cNvSpPr>
            <a:spLocks noGrp="1"/>
          </p:cNvSpPr>
          <p:nvPr>
            <p:ph type="sldNum" sz="quarter" idx="12"/>
          </p:nvPr>
        </p:nvSpPr>
        <p:spPr/>
        <p:txBody>
          <a:bodyPr/>
          <a:lstStyle/>
          <a:p>
            <a:fld id="{3499CB58-646A-4006-A98E-3FF6D99E4628}" type="slidenum">
              <a:rPr lang="fr-FR" smtClean="0"/>
              <a:t>15</a:t>
            </a:fld>
            <a:endParaRPr lang="fr-FR"/>
          </a:p>
        </p:txBody>
      </p:sp>
      <p:pic>
        <p:nvPicPr>
          <p:cNvPr id="6" name="Picture 2" descr="Réforme du cautionnement : la mention que doit apposer la ...">
            <a:extLst>
              <a:ext uri="{FF2B5EF4-FFF2-40B4-BE49-F238E27FC236}">
                <a16:creationId xmlns:a16="http://schemas.microsoft.com/office/drawing/2014/main" id="{22C33C80-548E-6699-4135-AB5106CD3E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6975F829-7271-E9C4-64A7-0B968C9600A3}"/>
              </a:ext>
            </a:extLst>
          </p:cNvPr>
          <p:cNvSpPr txBox="1"/>
          <p:nvPr/>
        </p:nvSpPr>
        <p:spPr>
          <a:xfrm>
            <a:off x="3174715" y="595901"/>
            <a:ext cx="6513815"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pic>
        <p:nvPicPr>
          <p:cNvPr id="7" name="Image 6">
            <a:extLst>
              <a:ext uri="{FF2B5EF4-FFF2-40B4-BE49-F238E27FC236}">
                <a16:creationId xmlns:a16="http://schemas.microsoft.com/office/drawing/2014/main" id="{7D2945BF-ACF7-3CCF-81AE-7DAA9AD2FD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3922" y="0"/>
            <a:ext cx="2318077" cy="1469204"/>
          </a:xfrm>
          <a:prstGeom prst="rect">
            <a:avLst/>
          </a:prstGeom>
        </p:spPr>
      </p:pic>
      <p:sp>
        <p:nvSpPr>
          <p:cNvPr id="2" name="ZoneTexte 1">
            <a:extLst>
              <a:ext uri="{FF2B5EF4-FFF2-40B4-BE49-F238E27FC236}">
                <a16:creationId xmlns:a16="http://schemas.microsoft.com/office/drawing/2014/main" id="{D16F6C36-DEE1-178E-2529-F10331EE4753}"/>
              </a:ext>
            </a:extLst>
          </p:cNvPr>
          <p:cNvSpPr txBox="1"/>
          <p:nvPr/>
        </p:nvSpPr>
        <p:spPr>
          <a:xfrm>
            <a:off x="2239766" y="1797977"/>
            <a:ext cx="7921375" cy="523220"/>
          </a:xfrm>
          <a:prstGeom prst="rect">
            <a:avLst/>
          </a:prstGeom>
          <a:noFill/>
        </p:spPr>
        <p:txBody>
          <a:bodyPr wrap="square" rtlCol="0">
            <a:spAutoFit/>
          </a:bodyPr>
          <a:lstStyle/>
          <a:p>
            <a:pPr algn="ctr"/>
            <a:r>
              <a:rPr lang="fr-FR" sz="2800" b="1" dirty="0"/>
              <a:t>Merci pour votre attention et votre participation !</a:t>
            </a:r>
          </a:p>
        </p:txBody>
      </p:sp>
      <p:pic>
        <p:nvPicPr>
          <p:cNvPr id="1026" name="Picture 2" descr="Réunion publique du 5 novembre : merci pour votre participation et vos  questions ! - CERN Bulletin">
            <a:extLst>
              <a:ext uri="{FF2B5EF4-FFF2-40B4-BE49-F238E27FC236}">
                <a16:creationId xmlns:a16="http://schemas.microsoft.com/office/drawing/2014/main" id="{EC2044E3-09CA-6A58-A3E8-84923679AB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4715" y="2266482"/>
            <a:ext cx="5804898" cy="38628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6419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C57B1E7A-F122-1055-1A09-BA074A6C1E3B}"/>
              </a:ext>
            </a:extLst>
          </p:cNvPr>
          <p:cNvSpPr>
            <a:spLocks noGrp="1"/>
          </p:cNvSpPr>
          <p:nvPr>
            <p:ph type="sldNum" sz="quarter" idx="12"/>
          </p:nvPr>
        </p:nvSpPr>
        <p:spPr/>
        <p:txBody>
          <a:bodyPr/>
          <a:lstStyle/>
          <a:p>
            <a:fld id="{3499CB58-646A-4006-A98E-3FF6D99E4628}" type="slidenum">
              <a:rPr lang="fr-FR" b="1" smtClean="0"/>
              <a:t>2</a:t>
            </a:fld>
            <a:endParaRPr lang="fr-FR" b="1" dirty="0"/>
          </a:p>
        </p:txBody>
      </p:sp>
      <p:pic>
        <p:nvPicPr>
          <p:cNvPr id="6" name="Picture 2" descr="Réforme du cautionnement : la mention que doit apposer la ...">
            <a:extLst>
              <a:ext uri="{FF2B5EF4-FFF2-40B4-BE49-F238E27FC236}">
                <a16:creationId xmlns:a16="http://schemas.microsoft.com/office/drawing/2014/main" id="{F0CE4FCF-05D1-F9C4-49BB-9CFF808F3C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F69040B2-D4CD-DED4-425D-9CDC5B0B4BCC}"/>
              </a:ext>
            </a:extLst>
          </p:cNvPr>
          <p:cNvSpPr txBox="1"/>
          <p:nvPr/>
        </p:nvSpPr>
        <p:spPr>
          <a:xfrm>
            <a:off x="3174715" y="595901"/>
            <a:ext cx="7561779"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sp>
        <p:nvSpPr>
          <p:cNvPr id="8" name="ZoneTexte 7">
            <a:extLst>
              <a:ext uri="{FF2B5EF4-FFF2-40B4-BE49-F238E27FC236}">
                <a16:creationId xmlns:a16="http://schemas.microsoft.com/office/drawing/2014/main" id="{F37F1EC7-C837-EADF-65B9-9053B35FBA6F}"/>
              </a:ext>
            </a:extLst>
          </p:cNvPr>
          <p:cNvSpPr txBox="1"/>
          <p:nvPr/>
        </p:nvSpPr>
        <p:spPr>
          <a:xfrm>
            <a:off x="1059094" y="1720840"/>
            <a:ext cx="10294706" cy="3631763"/>
          </a:xfrm>
          <a:prstGeom prst="rect">
            <a:avLst/>
          </a:prstGeom>
          <a:noFill/>
        </p:spPr>
        <p:txBody>
          <a:bodyPr wrap="square" rtlCol="0">
            <a:spAutoFit/>
          </a:bodyPr>
          <a:lstStyle/>
          <a:p>
            <a:endParaRPr lang="fr-FR" dirty="0">
              <a:latin typeface="Palatino Linotype" panose="02040502050505030304" pitchFamily="18" charset="0"/>
            </a:endParaRPr>
          </a:p>
          <a:p>
            <a:r>
              <a:rPr lang="fr-FR" sz="2000" b="1" dirty="0">
                <a:latin typeface="Palatino Linotype" panose="02040502050505030304" pitchFamily="18" charset="0"/>
              </a:rPr>
              <a:t>I - DEFINITIONS, CONSTITUTION ET FONCTIONNEMENT</a:t>
            </a:r>
          </a:p>
          <a:p>
            <a:endParaRPr lang="fr-FR" sz="2000" b="1" dirty="0">
              <a:latin typeface="Palatino Linotype" panose="02040502050505030304" pitchFamily="18" charset="0"/>
            </a:endParaRPr>
          </a:p>
          <a:p>
            <a:r>
              <a:rPr lang="fr-FR" sz="2000" b="1" dirty="0">
                <a:latin typeface="Palatino Linotype" panose="02040502050505030304" pitchFamily="18" charset="0"/>
              </a:rPr>
              <a:t>II – LA CAUTION ET LES PROCEDURES  PREVENTIVES ET COLLECTIVES</a:t>
            </a:r>
          </a:p>
          <a:p>
            <a:endParaRPr lang="fr-FR" sz="2000" b="1" dirty="0">
              <a:latin typeface="Palatino Linotype" panose="02040502050505030304" pitchFamily="18" charset="0"/>
            </a:endParaRPr>
          </a:p>
          <a:p>
            <a:r>
              <a:rPr lang="fr-FR" sz="2000" b="1" dirty="0">
                <a:latin typeface="Palatino Linotype" panose="02040502050505030304" pitchFamily="18" charset="0"/>
              </a:rPr>
              <a:t>III – FIN ET EXTINCTION DU CAUTIONNEMENT</a:t>
            </a:r>
          </a:p>
          <a:p>
            <a:endParaRPr lang="fr-FR" sz="2000" b="1" dirty="0">
              <a:latin typeface="Palatino Linotype" panose="02040502050505030304" pitchFamily="18" charset="0"/>
            </a:endParaRPr>
          </a:p>
          <a:p>
            <a:r>
              <a:rPr lang="fr-FR" sz="2000" b="1" dirty="0">
                <a:latin typeface="Palatino Linotype" panose="02040502050505030304" pitchFamily="18" charset="0"/>
              </a:rPr>
              <a:t>IV – ETHIQUE DE L’ENGAGEMENT DE CAUTION - PORTEE</a:t>
            </a:r>
          </a:p>
          <a:p>
            <a:endParaRPr lang="fr-FR" dirty="0">
              <a:latin typeface="Palatino Linotype" panose="02040502050505030304" pitchFamily="18" charset="0"/>
            </a:endParaRPr>
          </a:p>
          <a:p>
            <a:endParaRPr lang="fr-FR" dirty="0"/>
          </a:p>
          <a:p>
            <a:endParaRPr lang="fr-FR" dirty="0"/>
          </a:p>
          <a:p>
            <a:endParaRPr lang="fr-FR" dirty="0"/>
          </a:p>
        </p:txBody>
      </p:sp>
      <p:grpSp>
        <p:nvGrpSpPr>
          <p:cNvPr id="12" name="Groupe 11">
            <a:extLst>
              <a:ext uri="{FF2B5EF4-FFF2-40B4-BE49-F238E27FC236}">
                <a16:creationId xmlns:a16="http://schemas.microsoft.com/office/drawing/2014/main" id="{EB8442AA-5262-B15A-4A46-6EEBAED8F8DD}"/>
              </a:ext>
            </a:extLst>
          </p:cNvPr>
          <p:cNvGrpSpPr/>
          <p:nvPr/>
        </p:nvGrpSpPr>
        <p:grpSpPr>
          <a:xfrm>
            <a:off x="698643" y="4017196"/>
            <a:ext cx="9283557" cy="1989859"/>
            <a:chOff x="698643" y="4079794"/>
            <a:chExt cx="9283557" cy="1927261"/>
          </a:xfrm>
        </p:grpSpPr>
        <p:pic>
          <p:nvPicPr>
            <p:cNvPr id="10" name="Graphique 9" descr="Questions (droite à gauche)">
              <a:extLst>
                <a:ext uri="{FF2B5EF4-FFF2-40B4-BE49-F238E27FC236}">
                  <a16:creationId xmlns:a16="http://schemas.microsoft.com/office/drawing/2014/main" id="{89C3738A-C2DA-1BFB-AF73-D0FE4BACAF3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54939" y="4079794"/>
              <a:ext cx="1927261" cy="1927261"/>
            </a:xfrm>
            <a:prstGeom prst="rect">
              <a:avLst/>
            </a:prstGeom>
          </p:spPr>
        </p:pic>
        <p:sp>
          <p:nvSpPr>
            <p:cNvPr id="11" name="ZoneTexte 10">
              <a:extLst>
                <a:ext uri="{FF2B5EF4-FFF2-40B4-BE49-F238E27FC236}">
                  <a16:creationId xmlns:a16="http://schemas.microsoft.com/office/drawing/2014/main" id="{6E070926-CD20-352F-8F76-4BA3446D96FF}"/>
                </a:ext>
              </a:extLst>
            </p:cNvPr>
            <p:cNvSpPr txBox="1"/>
            <p:nvPr/>
          </p:nvSpPr>
          <p:spPr>
            <a:xfrm>
              <a:off x="698643" y="5367992"/>
              <a:ext cx="7572054" cy="369332"/>
            </a:xfrm>
            <a:prstGeom prst="rect">
              <a:avLst/>
            </a:prstGeom>
            <a:noFill/>
          </p:spPr>
          <p:txBody>
            <a:bodyPr wrap="square" rtlCol="0">
              <a:spAutoFit/>
            </a:bodyPr>
            <a:lstStyle/>
            <a:p>
              <a:r>
                <a:rPr lang="fr-FR" dirty="0">
                  <a:latin typeface="Palatino Linotype" panose="02040502050505030304" pitchFamily="18" charset="0"/>
                </a:rPr>
                <a:t>N’hésitez pas à poser vos questions tout au long de notre intervention</a:t>
              </a:r>
            </a:p>
          </p:txBody>
        </p:sp>
      </p:grpSp>
      <p:pic>
        <p:nvPicPr>
          <p:cNvPr id="13" name="Image 12">
            <a:extLst>
              <a:ext uri="{FF2B5EF4-FFF2-40B4-BE49-F238E27FC236}">
                <a16:creationId xmlns:a16="http://schemas.microsoft.com/office/drawing/2014/main" id="{6BB14C01-F22A-08E4-9F4F-02A26349700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726955" y="0"/>
            <a:ext cx="2375182" cy="1505397"/>
          </a:xfrm>
          <a:prstGeom prst="rect">
            <a:avLst/>
          </a:prstGeom>
        </p:spPr>
      </p:pic>
    </p:spTree>
    <p:extLst>
      <p:ext uri="{BB962C8B-B14F-4D97-AF65-F5344CB8AC3E}">
        <p14:creationId xmlns:p14="http://schemas.microsoft.com/office/powerpoint/2010/main" val="338675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circle(in)">
                                      <p:cBhvr>
                                        <p:cTn id="7" dur="2000"/>
                                        <p:tgtEl>
                                          <p:spTgt spid="8">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xEl>
                                              <p:pRg st="3" end="3"/>
                                            </p:txEl>
                                          </p:spTgt>
                                        </p:tgtEl>
                                        <p:attrNameLst>
                                          <p:attrName>style.visibility</p:attrName>
                                        </p:attrNameLst>
                                      </p:cBhvr>
                                      <p:to>
                                        <p:strVal val="visible"/>
                                      </p:to>
                                    </p:set>
                                    <p:animEffect transition="in" filter="circle(in)">
                                      <p:cBhvr>
                                        <p:cTn id="12" dur="2000"/>
                                        <p:tgtEl>
                                          <p:spTgt spid="8">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8">
                                            <p:txEl>
                                              <p:pRg st="5" end="5"/>
                                            </p:txEl>
                                          </p:spTgt>
                                        </p:tgtEl>
                                        <p:attrNameLst>
                                          <p:attrName>style.visibility</p:attrName>
                                        </p:attrNameLst>
                                      </p:cBhvr>
                                      <p:to>
                                        <p:strVal val="visible"/>
                                      </p:to>
                                    </p:set>
                                    <p:animEffect transition="in" filter="circle(in)">
                                      <p:cBhvr>
                                        <p:cTn id="17" dur="2000"/>
                                        <p:tgtEl>
                                          <p:spTgt spid="8">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8">
                                            <p:txEl>
                                              <p:pRg st="7" end="7"/>
                                            </p:txEl>
                                          </p:spTgt>
                                        </p:tgtEl>
                                        <p:attrNameLst>
                                          <p:attrName>style.visibility</p:attrName>
                                        </p:attrNameLst>
                                      </p:cBhvr>
                                      <p:to>
                                        <p:strVal val="visible"/>
                                      </p:to>
                                    </p:set>
                                    <p:animEffect transition="in" filter="circle(in)">
                                      <p:cBhvr>
                                        <p:cTn id="22" dur="2000"/>
                                        <p:tgtEl>
                                          <p:spTgt spid="8">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anim calcmode="lin" valueType="num">
                                      <p:cBhvr>
                                        <p:cTn id="28" dur="500" fill="hold"/>
                                        <p:tgtEl>
                                          <p:spTgt spid="12"/>
                                        </p:tgtEl>
                                        <p:attrNameLst>
                                          <p:attrName>ppt_x</p:attrName>
                                        </p:attrNameLst>
                                      </p:cBhvr>
                                      <p:tavLst>
                                        <p:tav tm="0">
                                          <p:val>
                                            <p:strVal val="#ppt_x"/>
                                          </p:val>
                                        </p:tav>
                                        <p:tav tm="100000">
                                          <p:val>
                                            <p:strVal val="#ppt_x"/>
                                          </p:val>
                                        </p:tav>
                                      </p:tavLst>
                                    </p:anim>
                                    <p:anim calcmode="lin" valueType="num">
                                      <p:cBhvr>
                                        <p:cTn id="29" dur="5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C5BC91-91FC-CF85-E10D-49DACFFFE1DF}"/>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DBA4F674-1178-3ABE-9FAB-6E875A5FDFEB}"/>
              </a:ext>
            </a:extLst>
          </p:cNvPr>
          <p:cNvSpPr>
            <a:spLocks noGrp="1"/>
          </p:cNvSpPr>
          <p:nvPr>
            <p:ph type="sldNum" sz="quarter" idx="12"/>
          </p:nvPr>
        </p:nvSpPr>
        <p:spPr/>
        <p:txBody>
          <a:bodyPr/>
          <a:lstStyle/>
          <a:p>
            <a:fld id="{3499CB58-646A-4006-A98E-3FF6D99E4628}" type="slidenum">
              <a:rPr lang="fr-FR" smtClean="0"/>
              <a:t>3</a:t>
            </a:fld>
            <a:endParaRPr lang="fr-FR"/>
          </a:p>
        </p:txBody>
      </p:sp>
      <p:pic>
        <p:nvPicPr>
          <p:cNvPr id="6" name="Picture 2" descr="Réforme du cautionnement : la mention que doit apposer la ...">
            <a:extLst>
              <a:ext uri="{FF2B5EF4-FFF2-40B4-BE49-F238E27FC236}">
                <a16:creationId xmlns:a16="http://schemas.microsoft.com/office/drawing/2014/main" id="{C4BCF1B4-CCBE-49E6-FCA6-42A4B1A226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39259ECB-F8A8-8498-CE69-D8D5D33D818D}"/>
              </a:ext>
            </a:extLst>
          </p:cNvPr>
          <p:cNvSpPr txBox="1"/>
          <p:nvPr/>
        </p:nvSpPr>
        <p:spPr>
          <a:xfrm>
            <a:off x="3174715" y="595901"/>
            <a:ext cx="6565186"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sp>
        <p:nvSpPr>
          <p:cNvPr id="4" name="ZoneTexte 3">
            <a:extLst>
              <a:ext uri="{FF2B5EF4-FFF2-40B4-BE49-F238E27FC236}">
                <a16:creationId xmlns:a16="http://schemas.microsoft.com/office/drawing/2014/main" id="{4D3244AD-0185-C9BF-2FB3-C70C0B6E53D3}"/>
              </a:ext>
            </a:extLst>
          </p:cNvPr>
          <p:cNvSpPr txBox="1"/>
          <p:nvPr/>
        </p:nvSpPr>
        <p:spPr>
          <a:xfrm>
            <a:off x="223676" y="1293198"/>
            <a:ext cx="11744647" cy="2985433"/>
          </a:xfrm>
          <a:prstGeom prst="rect">
            <a:avLst/>
          </a:prstGeom>
          <a:noFill/>
        </p:spPr>
        <p:txBody>
          <a:bodyPr wrap="square" rtlCol="0">
            <a:spAutoFit/>
          </a:bodyPr>
          <a:lstStyle/>
          <a:p>
            <a:r>
              <a:rPr lang="fr-FR" dirty="0"/>
              <a:t>I </a:t>
            </a:r>
            <a:r>
              <a:rPr lang="fr-FR" dirty="0">
                <a:latin typeface="Palatino Linotype" panose="02040502050505030304" pitchFamily="18" charset="0"/>
              </a:rPr>
              <a:t>– </a:t>
            </a:r>
            <a:r>
              <a:rPr lang="fr-FR" sz="2000" b="1" u="sng" dirty="0">
                <a:latin typeface="Palatino Linotype" panose="02040502050505030304" pitchFamily="18" charset="0"/>
              </a:rPr>
              <a:t>DEFINITION, CONDITIONS ET FONCTIONNEMENT </a:t>
            </a:r>
            <a:r>
              <a:rPr lang="fr-FR" dirty="0">
                <a:latin typeface="Palatino Linotype" panose="02040502050505030304" pitchFamily="18" charset="0"/>
              </a:rPr>
              <a:t>: (art. 2288 à 2320 Code </a:t>
            </a:r>
            <a:r>
              <a:rPr lang="fr-FR" dirty="0" err="1">
                <a:latin typeface="Palatino Linotype" panose="02040502050505030304" pitchFamily="18" charset="0"/>
              </a:rPr>
              <a:t>Civ</a:t>
            </a:r>
            <a:r>
              <a:rPr lang="fr-FR" dirty="0">
                <a:latin typeface="Palatino Linotype" panose="02040502050505030304" pitchFamily="18" charset="0"/>
              </a:rPr>
              <a:t>).</a:t>
            </a:r>
          </a:p>
          <a:p>
            <a:r>
              <a:rPr lang="fr-FR" dirty="0">
                <a:latin typeface="Palatino Linotype" panose="02040502050505030304" pitchFamily="18" charset="0"/>
              </a:rPr>
              <a:t>Et </a:t>
            </a:r>
            <a:r>
              <a:rPr lang="fr-FR" dirty="0">
                <a:sym typeface="Wingdings" panose="05000000000000000000" pitchFamily="2" charset="2"/>
              </a:rPr>
              <a:t>la réforme du Droit des suretés (ord. 2021-1192 du 15 septembre 2021), </a:t>
            </a:r>
          </a:p>
          <a:p>
            <a:endParaRPr lang="fr-FR" dirty="0">
              <a:latin typeface="Palatino Linotype" panose="02040502050505030304" pitchFamily="18" charset="0"/>
            </a:endParaRPr>
          </a:p>
          <a:p>
            <a:pPr algn="just"/>
            <a:r>
              <a:rPr lang="fr-FR" dirty="0">
                <a:latin typeface="Palatino Linotype" panose="02040502050505030304" pitchFamily="18" charset="0"/>
              </a:rPr>
              <a:t>	1- </a:t>
            </a:r>
            <a:r>
              <a:rPr lang="fr-FR" b="1" dirty="0">
                <a:latin typeface="Palatino Linotype" panose="02040502050505030304" pitchFamily="18" charset="0"/>
              </a:rPr>
              <a:t>Définition</a:t>
            </a:r>
          </a:p>
          <a:p>
            <a:pPr algn="just"/>
            <a:r>
              <a:rPr lang="fr-FR" dirty="0"/>
              <a:t>	</a:t>
            </a:r>
            <a:r>
              <a:rPr lang="fr-FR" sz="1600" dirty="0">
                <a:latin typeface="Palatino Linotype" panose="02040502050505030304" pitchFamily="18" charset="0"/>
              </a:rPr>
              <a:t>Le terme de caution revêt plusieurs significations selon les circonstances ( caution = somme d’argent versée en garantie de l’exécution d’une obligation, ou en règlement d’un éventuel dommage ; être sujet à caution …)</a:t>
            </a:r>
          </a:p>
          <a:p>
            <a:pPr algn="just"/>
            <a:r>
              <a:rPr lang="fr-FR" sz="1600" dirty="0"/>
              <a:t>		 </a:t>
            </a:r>
            <a:r>
              <a:rPr lang="fr-FR" sz="1600" dirty="0">
                <a:latin typeface="Palatino Linotype" panose="02040502050505030304" pitchFamily="18" charset="0"/>
              </a:rPr>
              <a:t>Selon l</a:t>
            </a:r>
            <a:r>
              <a:rPr lang="fr-FR" sz="1600" b="1" i="1" dirty="0">
                <a:solidFill>
                  <a:srgbClr val="000000"/>
                </a:solidFill>
                <a:effectLst/>
                <a:latin typeface="Palatino Linotype" panose="02040502050505030304" pitchFamily="18" charset="0"/>
              </a:rPr>
              <a:t>’article 2288 du code civil </a:t>
            </a:r>
            <a:r>
              <a:rPr lang="fr-FR" sz="1600" b="0" i="1" dirty="0">
                <a:solidFill>
                  <a:srgbClr val="000000"/>
                </a:solidFill>
                <a:effectLst/>
                <a:latin typeface="Palatino Linotype" panose="02040502050505030304" pitchFamily="18" charset="0"/>
              </a:rPr>
              <a:t>: « Celui qui se rend caution d’une obligation s’oblige envers le créancier à satisfaire à cette obligation, si le débiteur n’y satisfait pas lui-même. ».</a:t>
            </a:r>
          </a:p>
          <a:p>
            <a:pPr algn="just"/>
            <a:r>
              <a:rPr lang="fr-FR" sz="1600" i="1" dirty="0">
                <a:solidFill>
                  <a:srgbClr val="000000"/>
                </a:solidFill>
                <a:latin typeface="Palatino Linotype" panose="02040502050505030304" pitchFamily="18" charset="0"/>
              </a:rPr>
              <a:t>	</a:t>
            </a:r>
            <a:r>
              <a:rPr lang="fr-FR" sz="1600" dirty="0">
                <a:solidFill>
                  <a:srgbClr val="000000"/>
                </a:solidFill>
                <a:latin typeface="Palatino Linotype" panose="02040502050505030304" pitchFamily="18" charset="0"/>
              </a:rPr>
              <a:t>Autrement dit, </a:t>
            </a:r>
            <a:r>
              <a:rPr lang="fr-FR" sz="1600" b="0" i="0" dirty="0">
                <a:solidFill>
                  <a:srgbClr val="000000"/>
                </a:solidFill>
                <a:effectLst/>
                <a:latin typeface="Palatino Linotype" panose="02040502050505030304" pitchFamily="18" charset="0"/>
              </a:rPr>
              <a:t>la caution est une </a:t>
            </a:r>
            <a:r>
              <a:rPr lang="fr-FR" sz="1600" b="1" i="0" dirty="0">
                <a:solidFill>
                  <a:srgbClr val="000000"/>
                </a:solidFill>
                <a:effectLst/>
                <a:latin typeface="Palatino Linotype" panose="02040502050505030304" pitchFamily="18" charset="0"/>
              </a:rPr>
              <a:t>personne physique ou morale </a:t>
            </a:r>
            <a:r>
              <a:rPr lang="fr-FR" sz="1600" b="0" i="0" dirty="0">
                <a:solidFill>
                  <a:srgbClr val="000000"/>
                </a:solidFill>
                <a:effectLst/>
                <a:latin typeface="Palatino Linotype" panose="02040502050505030304" pitchFamily="18" charset="0"/>
              </a:rPr>
              <a:t>qui s’engage envers le créancier à satisfaire l’exécution de l’obligation si le débiteur (personne physique ou morale) n’y satisfait pas lui-même, on parle ici de caution solidaire elle est substituée au débiteur principa</a:t>
            </a:r>
            <a:r>
              <a:rPr lang="fr-FR" sz="1600" dirty="0">
                <a:solidFill>
                  <a:srgbClr val="000000"/>
                </a:solidFill>
                <a:latin typeface="Palatino Linotype" panose="02040502050505030304" pitchFamily="18" charset="0"/>
              </a:rPr>
              <a:t>l</a:t>
            </a:r>
            <a:r>
              <a:rPr lang="fr-FR" sz="1600" b="0" i="0" dirty="0">
                <a:solidFill>
                  <a:srgbClr val="000000"/>
                </a:solidFill>
                <a:effectLst/>
                <a:latin typeface="Palatino Linotype" panose="02040502050505030304" pitchFamily="18" charset="0"/>
              </a:rPr>
              <a:t>).</a:t>
            </a:r>
            <a:endParaRPr lang="fr-FR" sz="1600" i="1" dirty="0">
              <a:latin typeface="Palatino Linotype" panose="02040502050505030304" pitchFamily="18" charset="0"/>
            </a:endParaRPr>
          </a:p>
        </p:txBody>
      </p:sp>
      <p:grpSp>
        <p:nvGrpSpPr>
          <p:cNvPr id="28" name="Groupe 27">
            <a:extLst>
              <a:ext uri="{FF2B5EF4-FFF2-40B4-BE49-F238E27FC236}">
                <a16:creationId xmlns:a16="http://schemas.microsoft.com/office/drawing/2014/main" id="{9781930C-5ACA-E235-2D4B-DCC79267F915}"/>
              </a:ext>
            </a:extLst>
          </p:cNvPr>
          <p:cNvGrpSpPr/>
          <p:nvPr/>
        </p:nvGrpSpPr>
        <p:grpSpPr>
          <a:xfrm>
            <a:off x="4733939" y="5136539"/>
            <a:ext cx="3464839" cy="1404210"/>
            <a:chOff x="4733939" y="5136539"/>
            <a:chExt cx="3464839" cy="1404210"/>
          </a:xfrm>
        </p:grpSpPr>
        <p:grpSp>
          <p:nvGrpSpPr>
            <p:cNvPr id="15" name="Groupe 14">
              <a:extLst>
                <a:ext uri="{FF2B5EF4-FFF2-40B4-BE49-F238E27FC236}">
                  <a16:creationId xmlns:a16="http://schemas.microsoft.com/office/drawing/2014/main" id="{E9769587-4B80-6599-A363-3D8DFB18C179}"/>
                </a:ext>
              </a:extLst>
            </p:cNvPr>
            <p:cNvGrpSpPr/>
            <p:nvPr/>
          </p:nvGrpSpPr>
          <p:grpSpPr>
            <a:xfrm>
              <a:off x="4733939" y="5136539"/>
              <a:ext cx="1284269" cy="1404210"/>
              <a:chOff x="4811731" y="4779935"/>
              <a:chExt cx="1284269" cy="1404210"/>
            </a:xfrm>
          </p:grpSpPr>
          <p:sp>
            <p:nvSpPr>
              <p:cNvPr id="9" name="ZoneTexte 8">
                <a:extLst>
                  <a:ext uri="{FF2B5EF4-FFF2-40B4-BE49-F238E27FC236}">
                    <a16:creationId xmlns:a16="http://schemas.microsoft.com/office/drawing/2014/main" id="{1654E228-AC8E-FB6D-04A7-301D05F0CC13}"/>
                  </a:ext>
                </a:extLst>
              </p:cNvPr>
              <p:cNvSpPr txBox="1"/>
              <p:nvPr/>
            </p:nvSpPr>
            <p:spPr>
              <a:xfrm>
                <a:off x="4811731" y="5568592"/>
                <a:ext cx="1284269" cy="615553"/>
              </a:xfrm>
              <a:prstGeom prst="rect">
                <a:avLst/>
              </a:prstGeom>
              <a:noFill/>
            </p:spPr>
            <p:txBody>
              <a:bodyPr wrap="square" rtlCol="0">
                <a:spAutoFit/>
              </a:bodyPr>
              <a:lstStyle/>
              <a:p>
                <a:r>
                  <a:rPr lang="fr-FR" sz="1600" b="1" dirty="0">
                    <a:latin typeface="Palatino Linotype" panose="02040502050505030304" pitchFamily="18" charset="0"/>
                  </a:rPr>
                  <a:t>CAUTION</a:t>
                </a:r>
              </a:p>
              <a:p>
                <a:endParaRPr lang="fr-FR" dirty="0"/>
              </a:p>
            </p:txBody>
          </p:sp>
          <p:pic>
            <p:nvPicPr>
              <p:cNvPr id="12" name="Graphique 11" descr="Utilisateur">
                <a:extLst>
                  <a:ext uri="{FF2B5EF4-FFF2-40B4-BE49-F238E27FC236}">
                    <a16:creationId xmlns:a16="http://schemas.microsoft.com/office/drawing/2014/main" id="{58593912-EAD7-D434-1333-28548D54A93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7813" y="4779935"/>
                <a:ext cx="914400" cy="914400"/>
              </a:xfrm>
              <a:prstGeom prst="rect">
                <a:avLst/>
              </a:prstGeom>
            </p:spPr>
          </p:pic>
        </p:grpSp>
        <p:sp>
          <p:nvSpPr>
            <p:cNvPr id="18" name="Flèche : angle droit 17">
              <a:extLst>
                <a:ext uri="{FF2B5EF4-FFF2-40B4-BE49-F238E27FC236}">
                  <a16:creationId xmlns:a16="http://schemas.microsoft.com/office/drawing/2014/main" id="{6DF2C086-DB78-1748-F5CE-7657B14CEA6B}"/>
                </a:ext>
              </a:extLst>
            </p:cNvPr>
            <p:cNvSpPr/>
            <p:nvPr/>
          </p:nvSpPr>
          <p:spPr>
            <a:xfrm>
              <a:off x="6018208" y="5251438"/>
              <a:ext cx="2180570" cy="819616"/>
            </a:xfrm>
            <a:prstGeom prst="bentUpArrow">
              <a:avLst>
                <a:gd name="adj1" fmla="val 40042"/>
                <a:gd name="adj2" fmla="val 45263"/>
                <a:gd name="adj3" fmla="val 50000"/>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b="1" dirty="0">
                  <a:solidFill>
                    <a:schemeClr val="accent1"/>
                  </a:solidFill>
                  <a:latin typeface="Palatino Linotype" panose="02040502050505030304" pitchFamily="18" charset="0"/>
                </a:rPr>
                <a:t>Obligation</a:t>
              </a:r>
            </a:p>
          </p:txBody>
        </p:sp>
      </p:grpSp>
      <p:grpSp>
        <p:nvGrpSpPr>
          <p:cNvPr id="21" name="Groupe 20">
            <a:extLst>
              <a:ext uri="{FF2B5EF4-FFF2-40B4-BE49-F238E27FC236}">
                <a16:creationId xmlns:a16="http://schemas.microsoft.com/office/drawing/2014/main" id="{17046164-A4EA-CB15-D6A1-069CA580A51D}"/>
              </a:ext>
            </a:extLst>
          </p:cNvPr>
          <p:cNvGrpSpPr/>
          <p:nvPr/>
        </p:nvGrpSpPr>
        <p:grpSpPr>
          <a:xfrm>
            <a:off x="3174715" y="4397245"/>
            <a:ext cx="3904179" cy="739294"/>
            <a:chOff x="3174715" y="4397245"/>
            <a:chExt cx="3904179" cy="739294"/>
          </a:xfrm>
        </p:grpSpPr>
        <p:sp>
          <p:nvSpPr>
            <p:cNvPr id="17" name="Flèche : droite 16">
              <a:extLst>
                <a:ext uri="{FF2B5EF4-FFF2-40B4-BE49-F238E27FC236}">
                  <a16:creationId xmlns:a16="http://schemas.microsoft.com/office/drawing/2014/main" id="{8FDF59D6-301C-57AE-A592-10478E29F5A4}"/>
                </a:ext>
              </a:extLst>
            </p:cNvPr>
            <p:cNvSpPr/>
            <p:nvPr/>
          </p:nvSpPr>
          <p:spPr>
            <a:xfrm>
              <a:off x="3174715" y="4397245"/>
              <a:ext cx="3904179" cy="739294"/>
            </a:xfrm>
            <a:prstGeom prst="rightArrow">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a:extLst>
                <a:ext uri="{FF2B5EF4-FFF2-40B4-BE49-F238E27FC236}">
                  <a16:creationId xmlns:a16="http://schemas.microsoft.com/office/drawing/2014/main" id="{00CEE288-1605-803C-AC1B-F2510905EF6D}"/>
                </a:ext>
              </a:extLst>
            </p:cNvPr>
            <p:cNvSpPr txBox="1"/>
            <p:nvPr/>
          </p:nvSpPr>
          <p:spPr>
            <a:xfrm>
              <a:off x="4333247" y="4582226"/>
              <a:ext cx="1684961" cy="369333"/>
            </a:xfrm>
            <a:prstGeom prst="rect">
              <a:avLst/>
            </a:prstGeom>
            <a:noFill/>
          </p:spPr>
          <p:txBody>
            <a:bodyPr wrap="square" rtlCol="0">
              <a:spAutoFit/>
            </a:bodyPr>
            <a:lstStyle/>
            <a:p>
              <a:r>
                <a:rPr lang="fr-FR" b="1" dirty="0">
                  <a:solidFill>
                    <a:schemeClr val="accent1"/>
                  </a:solidFill>
                  <a:latin typeface="Palatino Linotype" panose="02040502050505030304" pitchFamily="18" charset="0"/>
                </a:rPr>
                <a:t>Obligation</a:t>
              </a:r>
            </a:p>
          </p:txBody>
        </p:sp>
      </p:grpSp>
      <p:grpSp>
        <p:nvGrpSpPr>
          <p:cNvPr id="26" name="Groupe 25">
            <a:extLst>
              <a:ext uri="{FF2B5EF4-FFF2-40B4-BE49-F238E27FC236}">
                <a16:creationId xmlns:a16="http://schemas.microsoft.com/office/drawing/2014/main" id="{3A55FE00-4785-2E37-F0BE-F444566E8482}"/>
              </a:ext>
            </a:extLst>
          </p:cNvPr>
          <p:cNvGrpSpPr/>
          <p:nvPr/>
        </p:nvGrpSpPr>
        <p:grpSpPr>
          <a:xfrm>
            <a:off x="1637173" y="4062792"/>
            <a:ext cx="7352715" cy="1351753"/>
            <a:chOff x="1637173" y="4062792"/>
            <a:chExt cx="7352715" cy="1351753"/>
          </a:xfrm>
        </p:grpSpPr>
        <p:grpSp>
          <p:nvGrpSpPr>
            <p:cNvPr id="16" name="Groupe 15">
              <a:extLst>
                <a:ext uri="{FF2B5EF4-FFF2-40B4-BE49-F238E27FC236}">
                  <a16:creationId xmlns:a16="http://schemas.microsoft.com/office/drawing/2014/main" id="{16261A68-9D98-14DA-859E-F05BC75E0B25}"/>
                </a:ext>
              </a:extLst>
            </p:cNvPr>
            <p:cNvGrpSpPr/>
            <p:nvPr/>
          </p:nvGrpSpPr>
          <p:grpSpPr>
            <a:xfrm>
              <a:off x="7326330" y="4062792"/>
              <a:ext cx="1663558" cy="1188646"/>
              <a:chOff x="7213315" y="3892830"/>
              <a:chExt cx="1663558" cy="1188646"/>
            </a:xfrm>
          </p:grpSpPr>
          <p:sp>
            <p:nvSpPr>
              <p:cNvPr id="8" name="ZoneTexte 7">
                <a:extLst>
                  <a:ext uri="{FF2B5EF4-FFF2-40B4-BE49-F238E27FC236}">
                    <a16:creationId xmlns:a16="http://schemas.microsoft.com/office/drawing/2014/main" id="{E1263318-E978-CB25-FF3C-C38D148C36D9}"/>
                  </a:ext>
                </a:extLst>
              </p:cNvPr>
              <p:cNvSpPr txBox="1"/>
              <p:nvPr/>
            </p:nvSpPr>
            <p:spPr>
              <a:xfrm>
                <a:off x="7213315" y="4742922"/>
                <a:ext cx="1663558" cy="338554"/>
              </a:xfrm>
              <a:prstGeom prst="rect">
                <a:avLst/>
              </a:prstGeom>
              <a:noFill/>
            </p:spPr>
            <p:txBody>
              <a:bodyPr wrap="square" rtlCol="0">
                <a:spAutoFit/>
              </a:bodyPr>
              <a:lstStyle/>
              <a:p>
                <a:r>
                  <a:rPr lang="fr-FR" sz="1600" b="1" dirty="0">
                    <a:latin typeface="Palatino Linotype" panose="02040502050505030304" pitchFamily="18" charset="0"/>
                  </a:rPr>
                  <a:t>CREANCIER</a:t>
                </a:r>
              </a:p>
            </p:txBody>
          </p:sp>
          <p:pic>
            <p:nvPicPr>
              <p:cNvPr id="13" name="Graphique 12" descr="Utilisateur">
                <a:extLst>
                  <a:ext uri="{FF2B5EF4-FFF2-40B4-BE49-F238E27FC236}">
                    <a16:creationId xmlns:a16="http://schemas.microsoft.com/office/drawing/2014/main" id="{489DDBF3-A1F3-93E6-D70F-4E8AFF59ED5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405256" y="3892830"/>
                <a:ext cx="914400" cy="914400"/>
              </a:xfrm>
              <a:prstGeom prst="rect">
                <a:avLst/>
              </a:prstGeom>
            </p:spPr>
          </p:pic>
        </p:grpSp>
        <p:grpSp>
          <p:nvGrpSpPr>
            <p:cNvPr id="14" name="Groupe 13">
              <a:extLst>
                <a:ext uri="{FF2B5EF4-FFF2-40B4-BE49-F238E27FC236}">
                  <a16:creationId xmlns:a16="http://schemas.microsoft.com/office/drawing/2014/main" id="{C5050F95-36C2-78DC-FD29-C11DF6F505E4}"/>
                </a:ext>
              </a:extLst>
            </p:cNvPr>
            <p:cNvGrpSpPr/>
            <p:nvPr/>
          </p:nvGrpSpPr>
          <p:grpSpPr>
            <a:xfrm>
              <a:off x="1637173" y="4199915"/>
              <a:ext cx="1877060" cy="1214630"/>
              <a:chOff x="2194232" y="3719193"/>
              <a:chExt cx="1877060" cy="1214630"/>
            </a:xfrm>
          </p:grpSpPr>
          <p:sp>
            <p:nvSpPr>
              <p:cNvPr id="7" name="ZoneTexte 6">
                <a:extLst>
                  <a:ext uri="{FF2B5EF4-FFF2-40B4-BE49-F238E27FC236}">
                    <a16:creationId xmlns:a16="http://schemas.microsoft.com/office/drawing/2014/main" id="{44ED5ADC-80F3-6BF5-A214-13F42CC14E30}"/>
                  </a:ext>
                </a:extLst>
              </p:cNvPr>
              <p:cNvSpPr txBox="1"/>
              <p:nvPr/>
            </p:nvSpPr>
            <p:spPr>
              <a:xfrm>
                <a:off x="2194232" y="4595269"/>
                <a:ext cx="1877060" cy="338554"/>
              </a:xfrm>
              <a:prstGeom prst="rect">
                <a:avLst/>
              </a:prstGeom>
              <a:noFill/>
            </p:spPr>
            <p:txBody>
              <a:bodyPr wrap="square" rtlCol="0">
                <a:spAutoFit/>
              </a:bodyPr>
              <a:lstStyle/>
              <a:p>
                <a:r>
                  <a:rPr lang="fr-FR" sz="1600" b="1" dirty="0">
                    <a:latin typeface="Palatino Linotype" panose="02040502050505030304" pitchFamily="18" charset="0"/>
                  </a:rPr>
                  <a:t>DEBITEUR</a:t>
                </a:r>
              </a:p>
            </p:txBody>
          </p:sp>
          <p:pic>
            <p:nvPicPr>
              <p:cNvPr id="11" name="Graphique 10" descr="Utilisateur">
                <a:extLst>
                  <a:ext uri="{FF2B5EF4-FFF2-40B4-BE49-F238E27FC236}">
                    <a16:creationId xmlns:a16="http://schemas.microsoft.com/office/drawing/2014/main" id="{10C36252-B361-F1A7-CFCB-AB4ED7227C5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260315" y="3719193"/>
                <a:ext cx="914400" cy="914400"/>
              </a:xfrm>
              <a:prstGeom prst="rect">
                <a:avLst/>
              </a:prstGeom>
            </p:spPr>
          </p:pic>
        </p:grpSp>
      </p:grpSp>
      <p:grpSp>
        <p:nvGrpSpPr>
          <p:cNvPr id="27" name="Groupe 26">
            <a:extLst>
              <a:ext uri="{FF2B5EF4-FFF2-40B4-BE49-F238E27FC236}">
                <a16:creationId xmlns:a16="http://schemas.microsoft.com/office/drawing/2014/main" id="{73460D43-70CB-0CBA-0187-B6E0D537EE0E}"/>
              </a:ext>
            </a:extLst>
          </p:cNvPr>
          <p:cNvGrpSpPr/>
          <p:nvPr/>
        </p:nvGrpSpPr>
        <p:grpSpPr>
          <a:xfrm>
            <a:off x="1703256" y="4222138"/>
            <a:ext cx="4224933" cy="1029299"/>
            <a:chOff x="1703256" y="4222138"/>
            <a:chExt cx="4224933" cy="1029299"/>
          </a:xfrm>
        </p:grpSpPr>
        <p:sp>
          <p:nvSpPr>
            <p:cNvPr id="23" name="Signe de multiplication 22">
              <a:extLst>
                <a:ext uri="{FF2B5EF4-FFF2-40B4-BE49-F238E27FC236}">
                  <a16:creationId xmlns:a16="http://schemas.microsoft.com/office/drawing/2014/main" id="{D9B5DB15-98C8-3FDE-A92B-CFD0ABB93146}"/>
                </a:ext>
              </a:extLst>
            </p:cNvPr>
            <p:cNvSpPr/>
            <p:nvPr/>
          </p:nvSpPr>
          <p:spPr>
            <a:xfrm>
              <a:off x="4333247" y="4375021"/>
              <a:ext cx="1594942" cy="761518"/>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Signe de multiplication 23">
              <a:extLst>
                <a:ext uri="{FF2B5EF4-FFF2-40B4-BE49-F238E27FC236}">
                  <a16:creationId xmlns:a16="http://schemas.microsoft.com/office/drawing/2014/main" id="{149EC270-7B5E-70E0-FA18-B0CD2D24C78D}"/>
                </a:ext>
              </a:extLst>
            </p:cNvPr>
            <p:cNvSpPr/>
            <p:nvPr/>
          </p:nvSpPr>
          <p:spPr>
            <a:xfrm>
              <a:off x="1703256" y="4222138"/>
              <a:ext cx="872447" cy="1029299"/>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20" name="Image 19">
            <a:extLst>
              <a:ext uri="{FF2B5EF4-FFF2-40B4-BE49-F238E27FC236}">
                <a16:creationId xmlns:a16="http://schemas.microsoft.com/office/drawing/2014/main" id="{F43C4C20-11D8-ED16-8EB2-FA2B7507BC0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96755" y="66878"/>
            <a:ext cx="2195245" cy="1391352"/>
          </a:xfrm>
          <a:prstGeom prst="rect">
            <a:avLst/>
          </a:prstGeom>
        </p:spPr>
      </p:pic>
    </p:spTree>
    <p:extLst>
      <p:ext uri="{BB962C8B-B14F-4D97-AF65-F5344CB8AC3E}">
        <p14:creationId xmlns:p14="http://schemas.microsoft.com/office/powerpoint/2010/main" val="3000043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749"/>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down)">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749"/>
                                          </p:stCondLst>
                                        </p:cTn>
                                        <p:tgtEl>
                                          <p:spTgt spid="2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93A166-0155-E066-8E5E-CF6BACD24526}"/>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88F02787-BA2A-9FB7-5153-F161957E55AE}"/>
              </a:ext>
            </a:extLst>
          </p:cNvPr>
          <p:cNvSpPr>
            <a:spLocks noGrp="1"/>
          </p:cNvSpPr>
          <p:nvPr>
            <p:ph type="sldNum" sz="quarter" idx="12"/>
          </p:nvPr>
        </p:nvSpPr>
        <p:spPr/>
        <p:txBody>
          <a:bodyPr/>
          <a:lstStyle/>
          <a:p>
            <a:fld id="{3499CB58-646A-4006-A98E-3FF6D99E4628}" type="slidenum">
              <a:rPr lang="fr-FR" smtClean="0"/>
              <a:t>4</a:t>
            </a:fld>
            <a:endParaRPr lang="fr-FR"/>
          </a:p>
        </p:txBody>
      </p:sp>
      <p:pic>
        <p:nvPicPr>
          <p:cNvPr id="6" name="Picture 2" descr="Réforme du cautionnement : la mention que doit apposer la ...">
            <a:extLst>
              <a:ext uri="{FF2B5EF4-FFF2-40B4-BE49-F238E27FC236}">
                <a16:creationId xmlns:a16="http://schemas.microsoft.com/office/drawing/2014/main" id="{9FED6A95-0A2A-C465-9CE6-3F11CE4C35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22BA8E16-B956-51D7-0EDE-0514B124FFC5}"/>
              </a:ext>
            </a:extLst>
          </p:cNvPr>
          <p:cNvSpPr txBox="1"/>
          <p:nvPr/>
        </p:nvSpPr>
        <p:spPr>
          <a:xfrm>
            <a:off x="3174715" y="595901"/>
            <a:ext cx="6400800"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sp>
        <p:nvSpPr>
          <p:cNvPr id="4" name="ZoneTexte 3">
            <a:extLst>
              <a:ext uri="{FF2B5EF4-FFF2-40B4-BE49-F238E27FC236}">
                <a16:creationId xmlns:a16="http://schemas.microsoft.com/office/drawing/2014/main" id="{5D2C46D7-1B3E-2195-6D87-3AD6C7CE93DA}"/>
              </a:ext>
            </a:extLst>
          </p:cNvPr>
          <p:cNvSpPr txBox="1"/>
          <p:nvPr/>
        </p:nvSpPr>
        <p:spPr>
          <a:xfrm>
            <a:off x="256854" y="1485763"/>
            <a:ext cx="11281024" cy="4524315"/>
          </a:xfrm>
          <a:prstGeom prst="rect">
            <a:avLst/>
          </a:prstGeom>
          <a:noFill/>
        </p:spPr>
        <p:txBody>
          <a:bodyPr wrap="square" rtlCol="0">
            <a:spAutoFit/>
          </a:bodyPr>
          <a:lstStyle/>
          <a:p>
            <a:r>
              <a:rPr lang="fr-FR" b="1" i="1" dirty="0">
                <a:solidFill>
                  <a:schemeClr val="accent1"/>
                </a:solidFill>
              </a:rPr>
              <a:t>Nota : l’acte de cautionnement étant un contrat, il doit satisfaire aux conditions de validité d’un contrat (art. 1108 du code civil ( consentement non vicié, capacité à contracter, objet licite et certain).</a:t>
            </a:r>
          </a:p>
          <a:p>
            <a:r>
              <a:rPr lang="fr-FR" dirty="0"/>
              <a:t>2- </a:t>
            </a:r>
            <a:r>
              <a:rPr lang="fr-FR" b="1" dirty="0"/>
              <a:t>Conditions de forme :</a:t>
            </a:r>
            <a:endParaRPr lang="fr-FR" dirty="0"/>
          </a:p>
          <a:p>
            <a:r>
              <a:rPr lang="fr-FR" dirty="0"/>
              <a:t>	L’engagement doit :</a:t>
            </a:r>
          </a:p>
          <a:p>
            <a:r>
              <a:rPr lang="fr-FR" dirty="0"/>
              <a:t>	</a:t>
            </a:r>
            <a:r>
              <a:rPr lang="fr-FR" dirty="0">
                <a:sym typeface="Wingdings" panose="05000000000000000000" pitchFamily="2" charset="2"/>
              </a:rPr>
              <a:t> être </a:t>
            </a:r>
            <a:r>
              <a:rPr lang="fr-FR" b="1" dirty="0">
                <a:sym typeface="Wingdings" panose="05000000000000000000" pitchFamily="2" charset="2"/>
              </a:rPr>
              <a:t>express</a:t>
            </a:r>
            <a:r>
              <a:rPr lang="fr-FR" dirty="0">
                <a:sym typeface="Wingdings" panose="05000000000000000000" pitchFamily="2" charset="2"/>
              </a:rPr>
              <a:t> (écrit)</a:t>
            </a:r>
          </a:p>
          <a:p>
            <a:r>
              <a:rPr lang="fr-FR" dirty="0">
                <a:sym typeface="Wingdings" panose="05000000000000000000" pitchFamily="2" charset="2"/>
              </a:rPr>
              <a:t>	 </a:t>
            </a:r>
            <a:r>
              <a:rPr lang="fr-FR" b="1" dirty="0">
                <a:sym typeface="Wingdings" panose="05000000000000000000" pitchFamily="2" charset="2"/>
              </a:rPr>
              <a:t>Objet</a:t>
            </a:r>
            <a:r>
              <a:rPr lang="fr-FR" dirty="0">
                <a:sym typeface="Wingdings" panose="05000000000000000000" pitchFamily="2" charset="2"/>
              </a:rPr>
              <a:t> :  porter sur une obligation valable (légale et formée conformément à l’article 1108 Code </a:t>
            </a:r>
            <a:r>
              <a:rPr lang="fr-FR" dirty="0" err="1">
                <a:sym typeface="Wingdings" panose="05000000000000000000" pitchFamily="2" charset="2"/>
              </a:rPr>
              <a:t>Civ</a:t>
            </a:r>
            <a:r>
              <a:rPr lang="fr-FR" dirty="0">
                <a:sym typeface="Wingdings" panose="05000000000000000000" pitchFamily="2" charset="2"/>
              </a:rPr>
              <a:t>.) </a:t>
            </a:r>
            <a:r>
              <a:rPr lang="fr-FR" i="1" dirty="0">
                <a:sym typeface="Wingdings" panose="05000000000000000000" pitchFamily="2" charset="2"/>
              </a:rPr>
              <a:t>n</a:t>
            </a:r>
            <a:r>
              <a:rPr lang="fr-FR" b="0" i="1" dirty="0">
                <a:solidFill>
                  <a:srgbClr val="000000"/>
                </a:solidFill>
                <a:effectLst/>
                <a:latin typeface="sourcesanspro"/>
              </a:rPr>
              <a:t>éanmoins, celui qui se porte caution d'une personne physique dont il savait qu'elle n'avait pas la capacité de contracter est tenu de son engagement (article 2293 </a:t>
            </a:r>
            <a:r>
              <a:rPr lang="fr-FR" b="0" i="1" dirty="0" err="1">
                <a:solidFill>
                  <a:srgbClr val="000000"/>
                </a:solidFill>
                <a:effectLst/>
                <a:latin typeface="sourcesanspro"/>
              </a:rPr>
              <a:t>C.Civ</a:t>
            </a:r>
            <a:r>
              <a:rPr lang="fr-FR" b="0" i="1" dirty="0">
                <a:solidFill>
                  <a:srgbClr val="000000"/>
                </a:solidFill>
                <a:effectLst/>
                <a:latin typeface="sourcesanspro"/>
              </a:rPr>
              <a:t>)</a:t>
            </a:r>
            <a:endParaRPr lang="fr-FR" i="1" dirty="0">
              <a:sym typeface="Wingdings" panose="05000000000000000000" pitchFamily="2" charset="2"/>
            </a:endParaRPr>
          </a:p>
          <a:p>
            <a:r>
              <a:rPr lang="fr-FR" dirty="0">
                <a:sym typeface="Wingdings" panose="05000000000000000000" pitchFamily="2" charset="2"/>
              </a:rPr>
              <a:t>	 </a:t>
            </a:r>
            <a:r>
              <a:rPr lang="fr-FR" b="1" dirty="0">
                <a:sym typeface="Wingdings" panose="05000000000000000000" pitchFamily="2" charset="2"/>
              </a:rPr>
              <a:t>Consentement</a:t>
            </a:r>
            <a:r>
              <a:rPr lang="fr-FR" dirty="0">
                <a:sym typeface="Wingdings" panose="05000000000000000000" pitchFamily="2" charset="2"/>
              </a:rPr>
              <a:t> : Celui qui s’engage doit le faire librement et de manière </a:t>
            </a:r>
            <a:r>
              <a:rPr lang="fr-FR" b="1" dirty="0">
                <a:sym typeface="Wingdings" panose="05000000000000000000" pitchFamily="2" charset="2"/>
              </a:rPr>
              <a:t>non viciée </a:t>
            </a:r>
            <a:r>
              <a:rPr lang="fr-FR" dirty="0">
                <a:sym typeface="Wingdings" panose="05000000000000000000" pitchFamily="2" charset="2"/>
              </a:rPr>
              <a:t>: il ne doit y avoir ni erreur, ni dol, ni violence).</a:t>
            </a:r>
          </a:p>
          <a:p>
            <a:r>
              <a:rPr lang="fr-FR" dirty="0">
                <a:sym typeface="Wingdings" panose="05000000000000000000" pitchFamily="2" charset="2"/>
              </a:rPr>
              <a:t>	 </a:t>
            </a:r>
            <a:r>
              <a:rPr lang="fr-FR" b="1" dirty="0">
                <a:sym typeface="Wingdings" panose="05000000000000000000" pitchFamily="2" charset="2"/>
              </a:rPr>
              <a:t>Durée</a:t>
            </a:r>
            <a:r>
              <a:rPr lang="fr-FR" dirty="0">
                <a:sym typeface="Wingdings" panose="05000000000000000000" pitchFamily="2" charset="2"/>
              </a:rPr>
              <a:t> : </a:t>
            </a:r>
          </a:p>
          <a:p>
            <a:r>
              <a:rPr lang="fr-FR" dirty="0">
                <a:sym typeface="Wingdings" panose="05000000000000000000" pitchFamily="2" charset="2"/>
              </a:rPr>
              <a:t>	       si elle n’est pas déterminée, elle prend la durée de l’obligation garantie. </a:t>
            </a:r>
          </a:p>
          <a:p>
            <a:r>
              <a:rPr lang="fr-FR" dirty="0">
                <a:sym typeface="Wingdings" panose="05000000000000000000" pitchFamily="2" charset="2"/>
              </a:rPr>
              <a:t>	             si l’obligation garantie est à durée déterminée =&gt; la caution ne peut pas se désengager à tout 	moment.</a:t>
            </a:r>
          </a:p>
          <a:p>
            <a:r>
              <a:rPr lang="fr-FR" dirty="0">
                <a:sym typeface="Wingdings" panose="05000000000000000000" pitchFamily="2" charset="2"/>
              </a:rPr>
              <a:t>	              si l’obligation garantie est à durée indéterminée =&gt; la caution peut se désengager à tout moment</a:t>
            </a:r>
          </a:p>
          <a:p>
            <a:endParaRPr lang="fr-FR" dirty="0"/>
          </a:p>
        </p:txBody>
      </p:sp>
      <p:pic>
        <p:nvPicPr>
          <p:cNvPr id="8" name="Image 7">
            <a:extLst>
              <a:ext uri="{FF2B5EF4-FFF2-40B4-BE49-F238E27FC236}">
                <a16:creationId xmlns:a16="http://schemas.microsoft.com/office/drawing/2014/main" id="{7BA8204C-6420-9C5E-0303-ED8121FCA02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4288" y="0"/>
            <a:ext cx="2287712" cy="1449958"/>
          </a:xfrm>
          <a:prstGeom prst="rect">
            <a:avLst/>
          </a:prstGeom>
        </p:spPr>
      </p:pic>
    </p:spTree>
    <p:extLst>
      <p:ext uri="{BB962C8B-B14F-4D97-AF65-F5344CB8AC3E}">
        <p14:creationId xmlns:p14="http://schemas.microsoft.com/office/powerpoint/2010/main" val="848948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606263-147A-6158-3E86-FC99196F5AAE}"/>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9BFE739B-048D-5752-07EA-DF4BE1F08EFE}"/>
              </a:ext>
            </a:extLst>
          </p:cNvPr>
          <p:cNvSpPr>
            <a:spLocks noGrp="1"/>
          </p:cNvSpPr>
          <p:nvPr>
            <p:ph type="sldNum" sz="quarter" idx="12"/>
          </p:nvPr>
        </p:nvSpPr>
        <p:spPr/>
        <p:txBody>
          <a:bodyPr/>
          <a:lstStyle/>
          <a:p>
            <a:fld id="{3499CB58-646A-4006-A98E-3FF6D99E4628}" type="slidenum">
              <a:rPr lang="fr-FR" smtClean="0"/>
              <a:t>5</a:t>
            </a:fld>
            <a:endParaRPr lang="fr-FR"/>
          </a:p>
        </p:txBody>
      </p:sp>
      <p:pic>
        <p:nvPicPr>
          <p:cNvPr id="6" name="Picture 2" descr="Réforme du cautionnement : la mention que doit apposer la ...">
            <a:extLst>
              <a:ext uri="{FF2B5EF4-FFF2-40B4-BE49-F238E27FC236}">
                <a16:creationId xmlns:a16="http://schemas.microsoft.com/office/drawing/2014/main" id="{87E909E0-16D9-FDDA-3748-7C02C7DE52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1A50F1A5-2AED-ED5A-9B31-609208B86036}"/>
              </a:ext>
            </a:extLst>
          </p:cNvPr>
          <p:cNvSpPr txBox="1"/>
          <p:nvPr/>
        </p:nvSpPr>
        <p:spPr>
          <a:xfrm>
            <a:off x="3174715" y="595901"/>
            <a:ext cx="6359703"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pic>
        <p:nvPicPr>
          <p:cNvPr id="7" name="Image 6">
            <a:extLst>
              <a:ext uri="{FF2B5EF4-FFF2-40B4-BE49-F238E27FC236}">
                <a16:creationId xmlns:a16="http://schemas.microsoft.com/office/drawing/2014/main" id="{26F8B6E2-2839-F587-C68D-AE508AA366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3922" y="0"/>
            <a:ext cx="2318077" cy="1469204"/>
          </a:xfrm>
          <a:prstGeom prst="rect">
            <a:avLst/>
          </a:prstGeom>
        </p:spPr>
      </p:pic>
      <p:sp>
        <p:nvSpPr>
          <p:cNvPr id="2" name="ZoneTexte 1">
            <a:extLst>
              <a:ext uri="{FF2B5EF4-FFF2-40B4-BE49-F238E27FC236}">
                <a16:creationId xmlns:a16="http://schemas.microsoft.com/office/drawing/2014/main" id="{536E9CE3-2EEF-8ADF-BABA-3EDD2524F9A5}"/>
              </a:ext>
            </a:extLst>
          </p:cNvPr>
          <p:cNvSpPr txBox="1"/>
          <p:nvPr/>
        </p:nvSpPr>
        <p:spPr>
          <a:xfrm>
            <a:off x="308225" y="1410727"/>
            <a:ext cx="11260476" cy="4801314"/>
          </a:xfrm>
          <a:prstGeom prst="rect">
            <a:avLst/>
          </a:prstGeom>
          <a:noFill/>
        </p:spPr>
        <p:txBody>
          <a:bodyPr wrap="square" rtlCol="0">
            <a:spAutoFit/>
          </a:bodyPr>
          <a:lstStyle/>
          <a:p>
            <a:pPr algn="just"/>
            <a:r>
              <a:rPr lang="fr-FR" dirty="0">
                <a:sym typeface="Wingdings" panose="05000000000000000000" pitchFamily="2" charset="2"/>
              </a:rPr>
              <a:t>	 La </a:t>
            </a:r>
            <a:r>
              <a:rPr lang="fr-FR" b="1" dirty="0">
                <a:sym typeface="Wingdings" panose="05000000000000000000" pitchFamily="2" charset="2"/>
              </a:rPr>
              <a:t>mention manuscrite </a:t>
            </a:r>
            <a:r>
              <a:rPr lang="fr-FR" dirty="0">
                <a:sym typeface="Wingdings" panose="05000000000000000000" pitchFamily="2" charset="2"/>
              </a:rPr>
              <a:t>: art. 2297 Code </a:t>
            </a:r>
            <a:r>
              <a:rPr lang="fr-FR" dirty="0" err="1">
                <a:sym typeface="Wingdings" panose="05000000000000000000" pitchFamily="2" charset="2"/>
              </a:rPr>
              <a:t>Civ</a:t>
            </a:r>
            <a:r>
              <a:rPr lang="fr-FR" dirty="0">
                <a:sym typeface="Wingdings" panose="05000000000000000000" pitchFamily="2" charset="2"/>
              </a:rPr>
              <a:t>. une formule type n’est plus exigée.</a:t>
            </a:r>
          </a:p>
          <a:p>
            <a:pPr algn="just"/>
            <a:r>
              <a:rPr lang="fr-FR" dirty="0">
                <a:sym typeface="Wingdings" panose="05000000000000000000" pitchFamily="2" charset="2"/>
              </a:rPr>
              <a:t>	 elle doit être apposée par la caution elle-même. Elle doit mentionner sa qualité, l’engagement de payer le créancier, l’objet de l’engagement, et le montant en chiffres et en lettres (ce sont les lettres qui priment en cas de différence entre le montant en chiffres et celui en lettres.) l’indication de la durée n’est pas obligatoire. </a:t>
            </a:r>
          </a:p>
          <a:p>
            <a:pPr algn="just"/>
            <a:r>
              <a:rPr lang="fr-FR" dirty="0">
                <a:sym typeface="Wingdings" panose="05000000000000000000" pitchFamily="2" charset="2"/>
              </a:rPr>
              <a:t>	Exemple : « </a:t>
            </a:r>
            <a:r>
              <a:rPr lang="fr-FR" i="1" dirty="0">
                <a:effectLst/>
                <a:latin typeface="Calibri corp"/>
              </a:rPr>
              <a:t>Je soussigné(e)… m’engage, en qualité de caution, à payer à [identité du créancier] ce que lui doit [identité du débiteur] en cas de défaillance de celui-ci/celle-ci, dans la limite d’un montant, en principal et accessoires de [montant en lettres et en chiffres]. </a:t>
            </a:r>
            <a:r>
              <a:rPr lang="fr-FR" b="0" i="0" dirty="0">
                <a:effectLst/>
                <a:latin typeface="Calibri corp"/>
              </a:rPr>
              <a:t>»</a:t>
            </a:r>
          </a:p>
          <a:p>
            <a:pPr algn="just"/>
            <a:endParaRPr lang="fr-FR" b="0" i="0" dirty="0">
              <a:effectLst/>
              <a:latin typeface="Calibri corp"/>
            </a:endParaRPr>
          </a:p>
          <a:p>
            <a:pPr algn="just"/>
            <a:r>
              <a:rPr lang="fr-FR" dirty="0">
                <a:latin typeface="Calibri corp"/>
                <a:sym typeface="Wingdings" panose="05000000000000000000" pitchFamily="2" charset="2"/>
              </a:rPr>
              <a:t>	 possibilité d’indiquer la mention sur la renonciation au bénéfice de discussion avec le débiteur et/ou de division avec les autres cautions. </a:t>
            </a:r>
          </a:p>
          <a:p>
            <a:pPr algn="just"/>
            <a:r>
              <a:rPr lang="fr-FR" dirty="0">
                <a:latin typeface="Calibri corp"/>
                <a:sym typeface="Wingdings" panose="05000000000000000000" pitchFamily="2" charset="2"/>
              </a:rPr>
              <a:t>	exemple : « </a:t>
            </a:r>
            <a:r>
              <a:rPr lang="fr-FR" i="1" dirty="0">
                <a:latin typeface="Calibri corp"/>
                <a:sym typeface="Wingdings" panose="05000000000000000000" pitchFamily="2" charset="2"/>
              </a:rPr>
              <a:t>en renonçant au bénéfice de discussions, je reconnais ne pouvoir exiger (identité du créancier) qu’il poursuive d’abord (identité du débiteur) » et/ou « en renonçant au bénéfice de division, je reconnais ne pouvoir exiger de (identité du créancier) qu’il divise ses poursuites entre les cautions </a:t>
            </a:r>
            <a:r>
              <a:rPr lang="fr-FR" dirty="0">
                <a:latin typeface="Calibri corp"/>
                <a:sym typeface="Wingdings" panose="05000000000000000000" pitchFamily="2" charset="2"/>
              </a:rPr>
              <a:t>». </a:t>
            </a:r>
          </a:p>
          <a:p>
            <a:pPr algn="just"/>
            <a:endParaRPr lang="fr-FR" dirty="0">
              <a:latin typeface="Calibri corp"/>
              <a:sym typeface="Wingdings" panose="05000000000000000000" pitchFamily="2" charset="2"/>
            </a:endParaRPr>
          </a:p>
          <a:p>
            <a:pPr algn="just"/>
            <a:r>
              <a:rPr lang="fr-FR" dirty="0">
                <a:latin typeface="Calibri corp"/>
                <a:sym typeface="Wingdings" panose="05000000000000000000" pitchFamily="2" charset="2"/>
              </a:rPr>
              <a:t>NB : pour les actes authentiques (notariés), la mention manuscrite n’est pas obligatoire pour les engagements pris dans l’acte. </a:t>
            </a:r>
          </a:p>
          <a:p>
            <a:pPr algn="just"/>
            <a:r>
              <a:rPr lang="fr-FR" dirty="0">
                <a:latin typeface="Calibri corp"/>
                <a:sym typeface="Wingdings" panose="05000000000000000000" pitchFamily="2" charset="2"/>
              </a:rPr>
              <a:t>L’ancienne formule reste valable.</a:t>
            </a:r>
          </a:p>
        </p:txBody>
      </p:sp>
    </p:spTree>
    <p:extLst>
      <p:ext uri="{BB962C8B-B14F-4D97-AF65-F5344CB8AC3E}">
        <p14:creationId xmlns:p14="http://schemas.microsoft.com/office/powerpoint/2010/main" val="1628710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7A80CA-35E2-B25D-70C2-0D349EDFDD34}"/>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3248469-E1C7-F08E-CEBD-2560B15CC8C9}"/>
              </a:ext>
            </a:extLst>
          </p:cNvPr>
          <p:cNvSpPr>
            <a:spLocks noGrp="1"/>
          </p:cNvSpPr>
          <p:nvPr>
            <p:ph type="sldNum" sz="quarter" idx="12"/>
          </p:nvPr>
        </p:nvSpPr>
        <p:spPr/>
        <p:txBody>
          <a:bodyPr/>
          <a:lstStyle/>
          <a:p>
            <a:fld id="{3499CB58-646A-4006-A98E-3FF6D99E4628}" type="slidenum">
              <a:rPr lang="fr-FR" smtClean="0"/>
              <a:t>6</a:t>
            </a:fld>
            <a:endParaRPr lang="fr-FR"/>
          </a:p>
        </p:txBody>
      </p:sp>
      <p:pic>
        <p:nvPicPr>
          <p:cNvPr id="6" name="Picture 2" descr="Réforme du cautionnement : la mention que doit apposer la ...">
            <a:extLst>
              <a:ext uri="{FF2B5EF4-FFF2-40B4-BE49-F238E27FC236}">
                <a16:creationId xmlns:a16="http://schemas.microsoft.com/office/drawing/2014/main" id="{FC3BCE72-BC70-C099-3BA9-202ED10CC5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6BD7958B-972D-464C-8ECB-7218F79D6D69}"/>
              </a:ext>
            </a:extLst>
          </p:cNvPr>
          <p:cNvSpPr txBox="1"/>
          <p:nvPr/>
        </p:nvSpPr>
        <p:spPr>
          <a:xfrm>
            <a:off x="3174715" y="595901"/>
            <a:ext cx="6835559"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pic>
        <p:nvPicPr>
          <p:cNvPr id="7" name="Image 6">
            <a:extLst>
              <a:ext uri="{FF2B5EF4-FFF2-40B4-BE49-F238E27FC236}">
                <a16:creationId xmlns:a16="http://schemas.microsoft.com/office/drawing/2014/main" id="{5AABEFCE-3BF6-E485-095B-CA962D01C6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3922" y="0"/>
            <a:ext cx="2318077" cy="1469204"/>
          </a:xfrm>
          <a:prstGeom prst="rect">
            <a:avLst/>
          </a:prstGeom>
        </p:spPr>
      </p:pic>
      <p:sp>
        <p:nvSpPr>
          <p:cNvPr id="2" name="ZoneTexte 1">
            <a:extLst>
              <a:ext uri="{FF2B5EF4-FFF2-40B4-BE49-F238E27FC236}">
                <a16:creationId xmlns:a16="http://schemas.microsoft.com/office/drawing/2014/main" id="{4BD0C442-22A3-CD36-B373-9981E7CEBB76}"/>
              </a:ext>
            </a:extLst>
          </p:cNvPr>
          <p:cNvSpPr txBox="1"/>
          <p:nvPr/>
        </p:nvSpPr>
        <p:spPr>
          <a:xfrm>
            <a:off x="368971" y="1469204"/>
            <a:ext cx="10663989" cy="2031325"/>
          </a:xfrm>
          <a:prstGeom prst="rect">
            <a:avLst/>
          </a:prstGeom>
          <a:noFill/>
        </p:spPr>
        <p:txBody>
          <a:bodyPr wrap="square" rtlCol="0">
            <a:spAutoFit/>
          </a:bodyPr>
          <a:lstStyle/>
          <a:p>
            <a:pPr algn="just"/>
            <a:r>
              <a:rPr lang="fr-FR" dirty="0">
                <a:sym typeface="Wingdings" panose="05000000000000000000" pitchFamily="2" charset="2"/>
              </a:rPr>
              <a:t>3 – </a:t>
            </a:r>
            <a:r>
              <a:rPr lang="fr-FR" b="1" dirty="0">
                <a:sym typeface="Wingdings" panose="05000000000000000000" pitchFamily="2" charset="2"/>
              </a:rPr>
              <a:t>Conditions de Fond </a:t>
            </a:r>
            <a:r>
              <a:rPr lang="fr-FR" dirty="0">
                <a:sym typeface="Wingdings" panose="05000000000000000000" pitchFamily="2" charset="2"/>
              </a:rPr>
              <a:t>: </a:t>
            </a:r>
          </a:p>
          <a:p>
            <a:pPr algn="just"/>
            <a:r>
              <a:rPr lang="fr-FR" dirty="0">
                <a:sym typeface="Wingdings" panose="05000000000000000000" pitchFamily="2" charset="2"/>
              </a:rPr>
              <a:t>        </a:t>
            </a:r>
            <a:r>
              <a:rPr lang="fr-FR" b="1" dirty="0">
                <a:sym typeface="Wingdings" panose="05000000000000000000" pitchFamily="2" charset="2"/>
              </a:rPr>
              <a:t>Civil / Commercial =&gt; </a:t>
            </a:r>
            <a:r>
              <a:rPr lang="fr-FR" dirty="0">
                <a:sym typeface="Wingdings" panose="05000000000000000000" pitchFamily="2" charset="2"/>
              </a:rPr>
              <a:t>définit le tribunal compétent ainsi que les délais de prescription.</a:t>
            </a:r>
          </a:p>
          <a:p>
            <a:pPr algn="just"/>
            <a:r>
              <a:rPr lang="fr-FR" dirty="0">
                <a:sym typeface="Wingdings" panose="05000000000000000000" pitchFamily="2" charset="2"/>
              </a:rPr>
              <a:t>	      porte sur une créance commerciale =&gt; cautionnement commercial</a:t>
            </a:r>
          </a:p>
          <a:p>
            <a:pPr algn="just"/>
            <a:r>
              <a:rPr lang="fr-FR" dirty="0">
                <a:sym typeface="Wingdings" panose="05000000000000000000" pitchFamily="2" charset="2"/>
              </a:rPr>
              <a:t>	      porte sur une créance civile =&gt; cautionnement civil</a:t>
            </a:r>
          </a:p>
          <a:p>
            <a:pPr algn="just"/>
            <a:r>
              <a:rPr lang="fr-FR" dirty="0">
                <a:sym typeface="Wingdings" panose="05000000000000000000" pitchFamily="2" charset="2"/>
              </a:rPr>
              <a:t>         </a:t>
            </a:r>
            <a:r>
              <a:rPr lang="fr-FR" b="1" dirty="0">
                <a:sym typeface="Wingdings" panose="05000000000000000000" pitchFamily="2" charset="2"/>
              </a:rPr>
              <a:t>obligations des prêteurs professionnels </a:t>
            </a:r>
            <a:r>
              <a:rPr lang="fr-FR" dirty="0">
                <a:sym typeface="Wingdings" panose="05000000000000000000" pitchFamily="2" charset="2"/>
              </a:rPr>
              <a:t>:</a:t>
            </a:r>
          </a:p>
          <a:p>
            <a:pPr algn="just"/>
            <a:endParaRPr lang="fr-FR" dirty="0">
              <a:sym typeface="Wingdings" panose="05000000000000000000" pitchFamily="2" charset="2"/>
            </a:endParaRPr>
          </a:p>
          <a:p>
            <a:pPr algn="just"/>
            <a:endParaRPr lang="fr-FR" dirty="0"/>
          </a:p>
        </p:txBody>
      </p:sp>
      <p:grpSp>
        <p:nvGrpSpPr>
          <p:cNvPr id="4" name="Groupe 3">
            <a:extLst>
              <a:ext uri="{FF2B5EF4-FFF2-40B4-BE49-F238E27FC236}">
                <a16:creationId xmlns:a16="http://schemas.microsoft.com/office/drawing/2014/main" id="{B1DC1071-DDB2-546A-30BB-801D47BF9266}"/>
              </a:ext>
            </a:extLst>
          </p:cNvPr>
          <p:cNvGrpSpPr/>
          <p:nvPr/>
        </p:nvGrpSpPr>
        <p:grpSpPr>
          <a:xfrm>
            <a:off x="523909" y="2996185"/>
            <a:ext cx="5301612" cy="3508760"/>
            <a:chOff x="3581402" y="2887683"/>
            <a:chExt cx="4774335" cy="3468668"/>
          </a:xfrm>
        </p:grpSpPr>
        <p:sp>
          <p:nvSpPr>
            <p:cNvPr id="8" name="ZoneTexte 7">
              <a:extLst>
                <a:ext uri="{FF2B5EF4-FFF2-40B4-BE49-F238E27FC236}">
                  <a16:creationId xmlns:a16="http://schemas.microsoft.com/office/drawing/2014/main" id="{843F45AB-D21A-CC29-B5B9-CD6AD34AEB58}"/>
                </a:ext>
              </a:extLst>
            </p:cNvPr>
            <p:cNvSpPr txBox="1"/>
            <p:nvPr/>
          </p:nvSpPr>
          <p:spPr>
            <a:xfrm>
              <a:off x="3675576" y="2997259"/>
              <a:ext cx="4680160" cy="3103451"/>
            </a:xfrm>
            <a:prstGeom prst="rect">
              <a:avLst/>
            </a:prstGeom>
            <a:noFill/>
          </p:spPr>
          <p:txBody>
            <a:bodyPr wrap="square" rtlCol="0">
              <a:spAutoFit/>
            </a:bodyPr>
            <a:lstStyle/>
            <a:p>
              <a:pPr algn="ctr"/>
              <a:r>
                <a:rPr lang="fr-FR" b="1" i="1" dirty="0"/>
                <a:t>Obligation d’information des cautions</a:t>
              </a:r>
            </a:p>
            <a:p>
              <a:pPr algn="ctr"/>
              <a:r>
                <a:rPr lang="fr-FR" sz="1600" b="1" i="1" dirty="0"/>
                <a:t>Art 2302 et 2303 Code </a:t>
              </a:r>
              <a:r>
                <a:rPr lang="fr-FR" sz="1600" b="1" i="1" dirty="0" err="1"/>
                <a:t>Civ</a:t>
              </a:r>
              <a:r>
                <a:rPr lang="fr-FR" dirty="0"/>
                <a:t>.</a:t>
              </a:r>
            </a:p>
            <a:p>
              <a:pPr algn="ctr"/>
              <a:endParaRPr lang="fr-FR" dirty="0"/>
            </a:p>
            <a:p>
              <a:pPr algn="just"/>
              <a:r>
                <a:rPr lang="fr-FR" dirty="0"/>
                <a:t>= avant le 31 mars de chaque année le créancier pro. doit, à ses frais (il ne peut plus tarifer) envoyer un courrier d’information (montant principal, intérêts, et accessoires restants dus) à la caution. Et dans le mois du premier incident non régularisé.</a:t>
              </a:r>
            </a:p>
            <a:p>
              <a:pPr algn="just"/>
              <a:r>
                <a:rPr lang="fr-FR" dirty="0"/>
                <a:t>= </a:t>
              </a:r>
              <a:r>
                <a:rPr lang="fr-FR" b="1" dirty="0"/>
                <a:t>sanction du non-respect </a:t>
              </a:r>
              <a:r>
                <a:rPr lang="fr-FR" dirty="0"/>
                <a:t>: déchéance des intérêts pour les périodes de non information. </a:t>
              </a:r>
            </a:p>
            <a:p>
              <a:pPr algn="just"/>
              <a:endParaRPr lang="fr-FR" dirty="0"/>
            </a:p>
          </p:txBody>
        </p:sp>
        <p:sp>
          <p:nvSpPr>
            <p:cNvPr id="9" name="Rectangle : coins arrondis 8">
              <a:extLst>
                <a:ext uri="{FF2B5EF4-FFF2-40B4-BE49-F238E27FC236}">
                  <a16:creationId xmlns:a16="http://schemas.microsoft.com/office/drawing/2014/main" id="{47EE71BC-80BF-9F2A-D8C2-9FD81C49BD49}"/>
                </a:ext>
              </a:extLst>
            </p:cNvPr>
            <p:cNvSpPr/>
            <p:nvPr/>
          </p:nvSpPr>
          <p:spPr>
            <a:xfrm>
              <a:off x="3581402" y="2887683"/>
              <a:ext cx="4774335" cy="3468668"/>
            </a:xfrm>
            <a:prstGeom prst="round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0" name="Groupe 9">
            <a:extLst>
              <a:ext uri="{FF2B5EF4-FFF2-40B4-BE49-F238E27FC236}">
                <a16:creationId xmlns:a16="http://schemas.microsoft.com/office/drawing/2014/main" id="{F6C7F518-C6CC-9FA1-E787-0E1711DB90ED}"/>
              </a:ext>
            </a:extLst>
          </p:cNvPr>
          <p:cNvGrpSpPr/>
          <p:nvPr/>
        </p:nvGrpSpPr>
        <p:grpSpPr>
          <a:xfrm>
            <a:off x="6321342" y="2917819"/>
            <a:ext cx="5032458" cy="3557030"/>
            <a:chOff x="7694479" y="2799321"/>
            <a:chExt cx="3992375" cy="3557030"/>
          </a:xfrm>
        </p:grpSpPr>
        <p:sp>
          <p:nvSpPr>
            <p:cNvPr id="11" name="ZoneTexte 10">
              <a:extLst>
                <a:ext uri="{FF2B5EF4-FFF2-40B4-BE49-F238E27FC236}">
                  <a16:creationId xmlns:a16="http://schemas.microsoft.com/office/drawing/2014/main" id="{20BCA818-F67B-F560-F3F1-083D17098082}"/>
                </a:ext>
              </a:extLst>
            </p:cNvPr>
            <p:cNvSpPr txBox="1"/>
            <p:nvPr/>
          </p:nvSpPr>
          <p:spPr>
            <a:xfrm>
              <a:off x="7818631" y="2997258"/>
              <a:ext cx="3868223" cy="3108543"/>
            </a:xfrm>
            <a:prstGeom prst="rect">
              <a:avLst/>
            </a:prstGeom>
            <a:noFill/>
          </p:spPr>
          <p:txBody>
            <a:bodyPr wrap="square" rtlCol="0">
              <a:spAutoFit/>
            </a:bodyPr>
            <a:lstStyle/>
            <a:p>
              <a:pPr algn="ctr"/>
              <a:r>
                <a:rPr lang="fr-FR" b="1" i="1" dirty="0"/>
                <a:t>Vérifier l’absence de disproportion</a:t>
              </a:r>
            </a:p>
            <a:p>
              <a:pPr algn="ctr"/>
              <a:r>
                <a:rPr lang="fr-FR" sz="1600" b="1" i="1" dirty="0"/>
                <a:t>Art 2300 et 2301 Code </a:t>
              </a:r>
              <a:r>
                <a:rPr lang="fr-FR" sz="1600" b="1" i="1" dirty="0" err="1"/>
                <a:t>Civ</a:t>
              </a:r>
              <a:r>
                <a:rPr lang="fr-FR" sz="1600" b="1" i="1" dirty="0"/>
                <a:t>.</a:t>
              </a:r>
            </a:p>
            <a:p>
              <a:pPr algn="ctr"/>
              <a:endParaRPr lang="fr-FR" sz="1600" b="1" i="1" dirty="0"/>
            </a:p>
            <a:p>
              <a:pPr algn="just"/>
              <a:r>
                <a:rPr lang="fr-FR" dirty="0"/>
                <a:t>= le prêteur doit s’assurer que l’engagement n’est pas disproportionné au moment de l’engagement (disparition de la notion de retour à meilleure fortune). Pour les engagements à compter du 1/01/2022.</a:t>
              </a:r>
            </a:p>
            <a:p>
              <a:pPr algn="just"/>
              <a:r>
                <a:rPr lang="fr-FR" dirty="0"/>
                <a:t>= </a:t>
              </a:r>
              <a:r>
                <a:rPr lang="fr-FR" b="1" dirty="0"/>
                <a:t>sanction du non-respect </a:t>
              </a:r>
              <a:r>
                <a:rPr lang="fr-FR" dirty="0"/>
                <a:t>: réduction de l’engagement à hauteur des facultés financières de la caution.</a:t>
              </a:r>
            </a:p>
          </p:txBody>
        </p:sp>
        <p:sp>
          <p:nvSpPr>
            <p:cNvPr id="12" name="Rectangle : coins arrondis 11">
              <a:extLst>
                <a:ext uri="{FF2B5EF4-FFF2-40B4-BE49-F238E27FC236}">
                  <a16:creationId xmlns:a16="http://schemas.microsoft.com/office/drawing/2014/main" id="{AC5210AE-E426-7D71-F5D3-65230D67CF81}"/>
                </a:ext>
              </a:extLst>
            </p:cNvPr>
            <p:cNvSpPr/>
            <p:nvPr/>
          </p:nvSpPr>
          <p:spPr>
            <a:xfrm>
              <a:off x="7694479" y="2799321"/>
              <a:ext cx="3992375" cy="3557030"/>
            </a:xfrm>
            <a:prstGeom prst="round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Tree>
    <p:extLst>
      <p:ext uri="{BB962C8B-B14F-4D97-AF65-F5344CB8AC3E}">
        <p14:creationId xmlns:p14="http://schemas.microsoft.com/office/powerpoint/2010/main" val="6008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69CBA-2D7D-1C94-7677-A17AEB013D98}"/>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15214B24-328C-F1E6-4177-D96BB6D47219}"/>
              </a:ext>
            </a:extLst>
          </p:cNvPr>
          <p:cNvSpPr>
            <a:spLocks noGrp="1"/>
          </p:cNvSpPr>
          <p:nvPr>
            <p:ph type="sldNum" sz="quarter" idx="12"/>
          </p:nvPr>
        </p:nvSpPr>
        <p:spPr/>
        <p:txBody>
          <a:bodyPr/>
          <a:lstStyle/>
          <a:p>
            <a:fld id="{3499CB58-646A-4006-A98E-3FF6D99E4628}" type="slidenum">
              <a:rPr lang="fr-FR" smtClean="0"/>
              <a:t>7</a:t>
            </a:fld>
            <a:endParaRPr lang="fr-FR"/>
          </a:p>
        </p:txBody>
      </p:sp>
      <p:pic>
        <p:nvPicPr>
          <p:cNvPr id="6" name="Picture 2" descr="Réforme du cautionnement : la mention que doit apposer la ...">
            <a:extLst>
              <a:ext uri="{FF2B5EF4-FFF2-40B4-BE49-F238E27FC236}">
                <a16:creationId xmlns:a16="http://schemas.microsoft.com/office/drawing/2014/main" id="{37F0EC99-C1E9-7603-364A-631ADEC2FB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1BECAF30-AFD6-FED9-9B39-92B15D100A9D}"/>
              </a:ext>
            </a:extLst>
          </p:cNvPr>
          <p:cNvSpPr txBox="1"/>
          <p:nvPr/>
        </p:nvSpPr>
        <p:spPr>
          <a:xfrm>
            <a:off x="2903621" y="595901"/>
            <a:ext cx="6833937"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pic>
        <p:nvPicPr>
          <p:cNvPr id="7" name="Image 6">
            <a:extLst>
              <a:ext uri="{FF2B5EF4-FFF2-40B4-BE49-F238E27FC236}">
                <a16:creationId xmlns:a16="http://schemas.microsoft.com/office/drawing/2014/main" id="{9DF82002-FA36-E321-7CC3-636C8E804E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3922" y="0"/>
            <a:ext cx="2318077" cy="1469204"/>
          </a:xfrm>
          <a:prstGeom prst="rect">
            <a:avLst/>
          </a:prstGeom>
        </p:spPr>
      </p:pic>
      <p:grpSp>
        <p:nvGrpSpPr>
          <p:cNvPr id="2" name="Groupe 1">
            <a:extLst>
              <a:ext uri="{FF2B5EF4-FFF2-40B4-BE49-F238E27FC236}">
                <a16:creationId xmlns:a16="http://schemas.microsoft.com/office/drawing/2014/main" id="{E88DB9C7-9E60-32E0-0AD0-76DFD1A1F5A4}"/>
              </a:ext>
            </a:extLst>
          </p:cNvPr>
          <p:cNvGrpSpPr/>
          <p:nvPr/>
        </p:nvGrpSpPr>
        <p:grpSpPr>
          <a:xfrm>
            <a:off x="453896" y="1469204"/>
            <a:ext cx="4372976" cy="4792895"/>
            <a:chOff x="161771" y="2762653"/>
            <a:chExt cx="3238975" cy="4058679"/>
          </a:xfrm>
        </p:grpSpPr>
        <p:sp>
          <p:nvSpPr>
            <p:cNvPr id="4" name="ZoneTexte 3">
              <a:extLst>
                <a:ext uri="{FF2B5EF4-FFF2-40B4-BE49-F238E27FC236}">
                  <a16:creationId xmlns:a16="http://schemas.microsoft.com/office/drawing/2014/main" id="{6F53EBF4-D672-8E71-A5CC-350ADB7AD0C6}"/>
                </a:ext>
              </a:extLst>
            </p:cNvPr>
            <p:cNvSpPr txBox="1"/>
            <p:nvPr/>
          </p:nvSpPr>
          <p:spPr>
            <a:xfrm>
              <a:off x="287677" y="2887682"/>
              <a:ext cx="3113069" cy="3648803"/>
            </a:xfrm>
            <a:prstGeom prst="rect">
              <a:avLst/>
            </a:prstGeom>
            <a:noFill/>
          </p:spPr>
          <p:txBody>
            <a:bodyPr wrap="square" rtlCol="0">
              <a:spAutoFit/>
            </a:bodyPr>
            <a:lstStyle/>
            <a:p>
              <a:pPr algn="ctr"/>
              <a:r>
                <a:rPr lang="fr-FR" b="1" i="1" dirty="0"/>
                <a:t>Devoir de mise en garde</a:t>
              </a:r>
            </a:p>
            <a:p>
              <a:pPr algn="ctr"/>
              <a:r>
                <a:rPr lang="fr-FR" sz="1600" b="1" i="1" dirty="0"/>
                <a:t>Art 2299 Code CIV</a:t>
              </a:r>
              <a:r>
                <a:rPr lang="fr-FR" sz="1600" i="1" dirty="0"/>
                <a:t>. </a:t>
              </a:r>
            </a:p>
            <a:p>
              <a:pPr algn="just"/>
              <a:r>
                <a:rPr lang="fr-FR" dirty="0"/>
                <a:t>= la caution doit être mise en garde en cas d’inadaptation de l’engagement avec les capacités financières du débiteur principal (même avertie).</a:t>
              </a:r>
            </a:p>
            <a:p>
              <a:pPr algn="just"/>
              <a:r>
                <a:rPr lang="fr-FR" dirty="0"/>
                <a:t>= </a:t>
              </a:r>
              <a:r>
                <a:rPr lang="fr-FR" b="1" dirty="0"/>
                <a:t>sanction du non-respect </a:t>
              </a:r>
              <a:r>
                <a:rPr lang="fr-FR" dirty="0"/>
                <a:t>: déchéance à hauteur du préjudice subi par la caution (soumis à l’appréciation des Juges). </a:t>
              </a:r>
            </a:p>
            <a:p>
              <a:pPr algn="just"/>
              <a:r>
                <a:rPr lang="fr-FR" dirty="0"/>
                <a:t>On parle de « perte de chance de ne pas avoir emprunté ».</a:t>
              </a:r>
            </a:p>
            <a:p>
              <a:pPr algn="just"/>
              <a:r>
                <a:rPr lang="fr-FR" sz="2400" b="1" dirty="0">
                  <a:sym typeface="Wingdings" panose="05000000000000000000" pitchFamily="2" charset="2"/>
                </a:rPr>
                <a:t></a:t>
              </a:r>
              <a:r>
                <a:rPr lang="fr-FR" sz="1800" b="1" dirty="0">
                  <a:sym typeface="Wingdings" panose="05000000000000000000" pitchFamily="2" charset="2"/>
                </a:rPr>
                <a:t> </a:t>
              </a:r>
              <a:r>
                <a:rPr lang="fr-FR" sz="1800" dirty="0">
                  <a:sym typeface="Wingdings" panose="05000000000000000000" pitchFamily="2" charset="2"/>
                </a:rPr>
                <a:t>le caractère </a:t>
              </a:r>
              <a:r>
                <a:rPr lang="fr-FR" dirty="0">
                  <a:sym typeface="Wingdings" panose="05000000000000000000" pitchFamily="2" charset="2"/>
                </a:rPr>
                <a:t>« avertie » ou « non avertie » de la caution peut être évoquer après le 01/01/2022 pour les contrats antérieurs à la réforme.</a:t>
              </a:r>
              <a:endParaRPr lang="fr-FR" dirty="0"/>
            </a:p>
          </p:txBody>
        </p:sp>
        <p:sp>
          <p:nvSpPr>
            <p:cNvPr id="8" name="Rectangle : coins arrondis 7">
              <a:extLst>
                <a:ext uri="{FF2B5EF4-FFF2-40B4-BE49-F238E27FC236}">
                  <a16:creationId xmlns:a16="http://schemas.microsoft.com/office/drawing/2014/main" id="{B4A0D028-973A-6AAE-2F47-60BF5DD82F67}"/>
                </a:ext>
              </a:extLst>
            </p:cNvPr>
            <p:cNvSpPr/>
            <p:nvPr/>
          </p:nvSpPr>
          <p:spPr>
            <a:xfrm>
              <a:off x="161771" y="2762653"/>
              <a:ext cx="3237645" cy="4058679"/>
            </a:xfrm>
            <a:prstGeom prst="round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nvGrpSpPr>
          <p:cNvPr id="14" name="Groupe 13">
            <a:extLst>
              <a:ext uri="{FF2B5EF4-FFF2-40B4-BE49-F238E27FC236}">
                <a16:creationId xmlns:a16="http://schemas.microsoft.com/office/drawing/2014/main" id="{8E4A44D1-2720-69F8-B434-E3341DA34A6B}"/>
              </a:ext>
            </a:extLst>
          </p:cNvPr>
          <p:cNvGrpSpPr/>
          <p:nvPr/>
        </p:nvGrpSpPr>
        <p:grpSpPr>
          <a:xfrm>
            <a:off x="5025059" y="1469204"/>
            <a:ext cx="6573134" cy="4792895"/>
            <a:chOff x="5025059" y="1469204"/>
            <a:chExt cx="6573134" cy="4792895"/>
          </a:xfrm>
        </p:grpSpPr>
        <p:grpSp>
          <p:nvGrpSpPr>
            <p:cNvPr id="9" name="Groupe 8">
              <a:extLst>
                <a:ext uri="{FF2B5EF4-FFF2-40B4-BE49-F238E27FC236}">
                  <a16:creationId xmlns:a16="http://schemas.microsoft.com/office/drawing/2014/main" id="{7549F41D-9A60-A275-0385-EA37165394C7}"/>
                </a:ext>
              </a:extLst>
            </p:cNvPr>
            <p:cNvGrpSpPr/>
            <p:nvPr/>
          </p:nvGrpSpPr>
          <p:grpSpPr>
            <a:xfrm>
              <a:off x="5025059" y="1469204"/>
              <a:ext cx="6573134" cy="4792895"/>
              <a:chOff x="3581402" y="2887683"/>
              <a:chExt cx="4018903" cy="3468668"/>
            </a:xfrm>
          </p:grpSpPr>
          <p:sp>
            <p:nvSpPr>
              <p:cNvPr id="10" name="ZoneTexte 9">
                <a:extLst>
                  <a:ext uri="{FF2B5EF4-FFF2-40B4-BE49-F238E27FC236}">
                    <a16:creationId xmlns:a16="http://schemas.microsoft.com/office/drawing/2014/main" id="{76071A20-81DB-D263-5625-F585B637750D}"/>
                  </a:ext>
                </a:extLst>
              </p:cNvPr>
              <p:cNvSpPr txBox="1"/>
              <p:nvPr/>
            </p:nvSpPr>
            <p:spPr>
              <a:xfrm>
                <a:off x="3675576" y="2997259"/>
                <a:ext cx="3924729" cy="352590"/>
              </a:xfrm>
              <a:prstGeom prst="rect">
                <a:avLst/>
              </a:prstGeom>
              <a:noFill/>
            </p:spPr>
            <p:txBody>
              <a:bodyPr wrap="square" rtlCol="0">
                <a:spAutoFit/>
              </a:bodyPr>
              <a:lstStyle/>
              <a:p>
                <a:endParaRPr lang="fr-FR" dirty="0"/>
              </a:p>
            </p:txBody>
          </p:sp>
          <p:sp>
            <p:nvSpPr>
              <p:cNvPr id="11" name="Rectangle : coins arrondis 10">
                <a:extLst>
                  <a:ext uri="{FF2B5EF4-FFF2-40B4-BE49-F238E27FC236}">
                    <a16:creationId xmlns:a16="http://schemas.microsoft.com/office/drawing/2014/main" id="{CC724978-1D8A-5E16-3B6A-FF768BFE3408}"/>
                  </a:ext>
                </a:extLst>
              </p:cNvPr>
              <p:cNvSpPr/>
              <p:nvPr/>
            </p:nvSpPr>
            <p:spPr>
              <a:xfrm>
                <a:off x="3581402" y="2887683"/>
                <a:ext cx="3990652" cy="3468668"/>
              </a:xfrm>
              <a:prstGeom prst="roundRect">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3" name="ZoneTexte 12">
              <a:extLst>
                <a:ext uri="{FF2B5EF4-FFF2-40B4-BE49-F238E27FC236}">
                  <a16:creationId xmlns:a16="http://schemas.microsoft.com/office/drawing/2014/main" id="{65368892-D423-DFE7-844B-2B86E3D54F78}"/>
                </a:ext>
              </a:extLst>
            </p:cNvPr>
            <p:cNvSpPr txBox="1"/>
            <p:nvPr/>
          </p:nvSpPr>
          <p:spPr>
            <a:xfrm>
              <a:off x="5025059" y="1900590"/>
              <a:ext cx="6328741" cy="3693319"/>
            </a:xfrm>
            <a:prstGeom prst="rect">
              <a:avLst/>
            </a:prstGeom>
            <a:noFill/>
          </p:spPr>
          <p:txBody>
            <a:bodyPr wrap="square">
              <a:spAutoFit/>
            </a:bodyPr>
            <a:lstStyle/>
            <a:p>
              <a:pPr algn="ctr"/>
              <a:r>
                <a:rPr lang="fr-FR" sz="1800" b="1" dirty="0"/>
                <a:t>opposabilité des exceptions</a:t>
              </a:r>
            </a:p>
            <a:p>
              <a:pPr algn="ctr"/>
              <a:r>
                <a:rPr lang="fr-FR" sz="1800" b="1" dirty="0"/>
                <a:t>Art 2298 du Code </a:t>
              </a:r>
              <a:r>
                <a:rPr lang="fr-FR" sz="1800" b="1" dirty="0" err="1"/>
                <a:t>Civ</a:t>
              </a:r>
              <a:r>
                <a:rPr lang="fr-FR" sz="1800" b="1" dirty="0"/>
                <a:t>  </a:t>
              </a:r>
            </a:p>
            <a:p>
              <a:pPr algn="just"/>
              <a:r>
                <a:rPr lang="fr-FR" sz="1800" dirty="0"/>
                <a:t>la caution peut opposer au créancier, toutes les exceptions opposables par le débiteur principal, qu’elles soient inhérentes à la dette (prescription, nullité, caducité …) ou personnelles (y compris les vices du consentement, délais de grâce qui lui serait accordé, suspension des poursuites en cas de procédures collectives …)</a:t>
              </a:r>
            </a:p>
            <a:p>
              <a:pPr algn="just"/>
              <a:r>
                <a:rPr lang="fr-FR" dirty="0"/>
                <a:t>La caution peut se prévaloir </a:t>
              </a:r>
              <a:r>
                <a:rPr lang="fr-FR" sz="1800" dirty="0"/>
                <a:t>de délais ou de prorogation du terme conventionnels.</a:t>
              </a:r>
            </a:p>
            <a:p>
              <a:pPr algn="just"/>
              <a:r>
                <a:rPr lang="fr-FR" dirty="0"/>
                <a:t>Mais le cautionnement d’un « incapable » en connaissance de cause ne rentre pas dans le champ d’application de l’opposabilité des exceptions.</a:t>
              </a:r>
            </a:p>
          </p:txBody>
        </p:sp>
      </p:grpSp>
    </p:spTree>
    <p:extLst>
      <p:ext uri="{BB962C8B-B14F-4D97-AF65-F5344CB8AC3E}">
        <p14:creationId xmlns:p14="http://schemas.microsoft.com/office/powerpoint/2010/main" val="1522938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C2E0F7-8C0B-B4C5-2AF4-45ABF60E827E}"/>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D0609F7D-A7F3-919E-B5BD-9C66D36F03AF}"/>
              </a:ext>
            </a:extLst>
          </p:cNvPr>
          <p:cNvSpPr>
            <a:spLocks noGrp="1"/>
          </p:cNvSpPr>
          <p:nvPr>
            <p:ph type="sldNum" sz="quarter" idx="12"/>
          </p:nvPr>
        </p:nvSpPr>
        <p:spPr/>
        <p:txBody>
          <a:bodyPr/>
          <a:lstStyle/>
          <a:p>
            <a:fld id="{3499CB58-646A-4006-A98E-3FF6D99E4628}" type="slidenum">
              <a:rPr lang="fr-FR" smtClean="0"/>
              <a:t>8</a:t>
            </a:fld>
            <a:endParaRPr lang="fr-FR"/>
          </a:p>
        </p:txBody>
      </p:sp>
      <p:pic>
        <p:nvPicPr>
          <p:cNvPr id="6" name="Picture 2" descr="Réforme du cautionnement : la mention que doit apposer la ...">
            <a:extLst>
              <a:ext uri="{FF2B5EF4-FFF2-40B4-BE49-F238E27FC236}">
                <a16:creationId xmlns:a16="http://schemas.microsoft.com/office/drawing/2014/main" id="{8CF9228D-C856-BBE4-6462-C6A4996B7A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23265B87-2781-0B36-384B-076B89E2804E}"/>
              </a:ext>
            </a:extLst>
          </p:cNvPr>
          <p:cNvSpPr txBox="1"/>
          <p:nvPr/>
        </p:nvSpPr>
        <p:spPr>
          <a:xfrm>
            <a:off x="3174715" y="595901"/>
            <a:ext cx="6205591"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pic>
        <p:nvPicPr>
          <p:cNvPr id="7" name="Image 6">
            <a:extLst>
              <a:ext uri="{FF2B5EF4-FFF2-40B4-BE49-F238E27FC236}">
                <a16:creationId xmlns:a16="http://schemas.microsoft.com/office/drawing/2014/main" id="{94EDE4E6-BBB3-212A-BD47-623B4FEFBC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73922" y="0"/>
            <a:ext cx="2318077" cy="1469204"/>
          </a:xfrm>
          <a:prstGeom prst="rect">
            <a:avLst/>
          </a:prstGeom>
        </p:spPr>
      </p:pic>
      <p:sp>
        <p:nvSpPr>
          <p:cNvPr id="8" name="ZoneTexte 7">
            <a:extLst>
              <a:ext uri="{FF2B5EF4-FFF2-40B4-BE49-F238E27FC236}">
                <a16:creationId xmlns:a16="http://schemas.microsoft.com/office/drawing/2014/main" id="{B102EF5F-96D1-63B9-C984-8F14757C1763}"/>
              </a:ext>
            </a:extLst>
          </p:cNvPr>
          <p:cNvSpPr txBox="1"/>
          <p:nvPr/>
        </p:nvSpPr>
        <p:spPr>
          <a:xfrm>
            <a:off x="409254" y="1469204"/>
            <a:ext cx="11373492" cy="5170646"/>
          </a:xfrm>
          <a:prstGeom prst="rect">
            <a:avLst/>
          </a:prstGeom>
          <a:noFill/>
        </p:spPr>
        <p:txBody>
          <a:bodyPr wrap="square" rtlCol="0">
            <a:spAutoFit/>
          </a:bodyPr>
          <a:lstStyle/>
          <a:p>
            <a:r>
              <a:rPr lang="fr-FR" sz="2400" b="1" dirty="0">
                <a:sym typeface="Wingdings" panose="05000000000000000000" pitchFamily="2" charset="2"/>
              </a:rPr>
              <a:t></a:t>
            </a:r>
            <a:r>
              <a:rPr lang="fr-FR" dirty="0">
                <a:sym typeface="Wingdings" panose="05000000000000000000" pitchFamily="2" charset="2"/>
              </a:rPr>
              <a:t> l’obligation d’information pèse aussi sur la caution envers la sous-caution éventuelle. Et depuis le 01/01/2022, il ne peut plus être facturé, même pour les engagements antérieurs.</a:t>
            </a:r>
          </a:p>
          <a:p>
            <a:r>
              <a:rPr lang="fr-FR" dirty="0">
                <a:sym typeface="Wingdings" panose="05000000000000000000" pitchFamily="2" charset="2"/>
              </a:rPr>
              <a:t>	</a:t>
            </a:r>
          </a:p>
          <a:p>
            <a:r>
              <a:rPr lang="fr-FR" dirty="0">
                <a:sym typeface="Wingdings" panose="05000000000000000000" pitchFamily="2" charset="2"/>
              </a:rPr>
              <a:t>4 – </a:t>
            </a:r>
            <a:r>
              <a:rPr lang="fr-FR" u="sng" dirty="0">
                <a:sym typeface="Wingdings" panose="05000000000000000000" pitchFamily="2" charset="2"/>
              </a:rPr>
              <a:t>Fonctionnement</a:t>
            </a:r>
            <a:r>
              <a:rPr lang="fr-FR" dirty="0">
                <a:sym typeface="Wingdings" panose="05000000000000000000" pitchFamily="2" charset="2"/>
              </a:rPr>
              <a:t> :</a:t>
            </a:r>
          </a:p>
          <a:p>
            <a:r>
              <a:rPr lang="fr-FR" dirty="0">
                <a:sym typeface="Wingdings" panose="05000000000000000000" pitchFamily="2" charset="2"/>
              </a:rPr>
              <a:t>	 l’article 2292 du code civil nous indique que </a:t>
            </a:r>
            <a:r>
              <a:rPr lang="fr-FR" b="0" i="1" dirty="0">
                <a:solidFill>
                  <a:srgbClr val="000000"/>
                </a:solidFill>
                <a:effectLst/>
                <a:latin typeface="Calibri (corps)"/>
              </a:rPr>
              <a:t>Le cautionnement peut garantir une ou plusieurs obligations, présentes ou futures, déterminées ou déterminables</a:t>
            </a:r>
            <a:r>
              <a:rPr lang="fr-FR" dirty="0">
                <a:solidFill>
                  <a:srgbClr val="000000"/>
                </a:solidFill>
                <a:latin typeface="Calibri (corps)"/>
              </a:rPr>
              <a:t> =&gt;</a:t>
            </a:r>
            <a:r>
              <a:rPr lang="fr-FR" b="0" i="0" dirty="0">
                <a:solidFill>
                  <a:srgbClr val="000000"/>
                </a:solidFill>
                <a:effectLst/>
                <a:latin typeface="Calibri (corps)"/>
              </a:rPr>
              <a:t> Il peut porter sur </a:t>
            </a:r>
            <a:r>
              <a:rPr lang="fr-FR" b="1" i="0" dirty="0">
                <a:solidFill>
                  <a:srgbClr val="000000"/>
                </a:solidFill>
                <a:effectLst/>
                <a:latin typeface="Calibri (corps)"/>
              </a:rPr>
              <a:t>un contrat déterminé</a:t>
            </a:r>
            <a:r>
              <a:rPr lang="fr-FR" b="0" i="0" dirty="0">
                <a:solidFill>
                  <a:srgbClr val="000000"/>
                </a:solidFill>
                <a:effectLst/>
                <a:latin typeface="Calibri (corps)"/>
              </a:rPr>
              <a:t>, par exemple un prêt ; ou sur </a:t>
            </a:r>
            <a:r>
              <a:rPr lang="fr-FR" b="1" i="0" dirty="0">
                <a:solidFill>
                  <a:srgbClr val="000000"/>
                </a:solidFill>
                <a:effectLst/>
                <a:latin typeface="Calibri (corps)"/>
              </a:rPr>
              <a:t>un ensemble d’obligations présentes ou futures</a:t>
            </a:r>
            <a:r>
              <a:rPr lang="fr-FR" b="0" i="0" dirty="0">
                <a:solidFill>
                  <a:srgbClr val="000000"/>
                </a:solidFill>
                <a:effectLst/>
                <a:latin typeface="Calibri (corps)"/>
              </a:rPr>
              <a:t>, par exemple le cautionnement à objet général des dettes professionnelles d’une personne morale ou d’un professionnel.</a:t>
            </a:r>
          </a:p>
          <a:p>
            <a:r>
              <a:rPr lang="fr-FR" dirty="0">
                <a:solidFill>
                  <a:srgbClr val="000000"/>
                </a:solidFill>
                <a:latin typeface="Calibri (corps)"/>
              </a:rPr>
              <a:t>	</a:t>
            </a:r>
            <a:r>
              <a:rPr lang="fr-FR" dirty="0">
                <a:solidFill>
                  <a:srgbClr val="000000"/>
                </a:solidFill>
                <a:latin typeface="Calibri (corps)"/>
                <a:sym typeface="Wingdings" panose="05000000000000000000" pitchFamily="2" charset="2"/>
              </a:rPr>
              <a:t> l’engagement porte sur le </a:t>
            </a:r>
            <a:r>
              <a:rPr lang="fr-FR" b="1" dirty="0">
                <a:solidFill>
                  <a:srgbClr val="000000"/>
                </a:solidFill>
                <a:latin typeface="Calibri (corps)"/>
                <a:sym typeface="Wingdings" panose="05000000000000000000" pitchFamily="2" charset="2"/>
              </a:rPr>
              <a:t>principal, les intérêts et les accessoires </a:t>
            </a:r>
            <a:r>
              <a:rPr lang="fr-FR" dirty="0">
                <a:solidFill>
                  <a:srgbClr val="000000"/>
                </a:solidFill>
                <a:latin typeface="Calibri (corps)"/>
                <a:sym typeface="Wingdings" panose="05000000000000000000" pitchFamily="2" charset="2"/>
              </a:rPr>
              <a:t>(sauf clause contraire) Art. 2295 Code </a:t>
            </a:r>
            <a:r>
              <a:rPr lang="fr-FR" dirty="0" err="1">
                <a:solidFill>
                  <a:srgbClr val="000000"/>
                </a:solidFill>
                <a:latin typeface="Calibri (corps)"/>
                <a:sym typeface="Wingdings" panose="05000000000000000000" pitchFamily="2" charset="2"/>
              </a:rPr>
              <a:t>Civ</a:t>
            </a:r>
            <a:r>
              <a:rPr lang="fr-FR" dirty="0">
                <a:solidFill>
                  <a:srgbClr val="000000"/>
                </a:solidFill>
                <a:latin typeface="Calibri (corps)"/>
                <a:sym typeface="Wingdings" panose="05000000000000000000" pitchFamily="2" charset="2"/>
              </a:rPr>
              <a:t>.</a:t>
            </a:r>
          </a:p>
          <a:p>
            <a:r>
              <a:rPr lang="fr-FR" dirty="0">
                <a:solidFill>
                  <a:srgbClr val="000000"/>
                </a:solidFill>
                <a:latin typeface="Calibri (corps)"/>
                <a:sym typeface="Wingdings" panose="05000000000000000000" pitchFamily="2" charset="2"/>
              </a:rPr>
              <a:t>	 la </a:t>
            </a:r>
            <a:r>
              <a:rPr lang="fr-FR" b="1" dirty="0">
                <a:solidFill>
                  <a:srgbClr val="000000"/>
                </a:solidFill>
                <a:latin typeface="Calibri (corps)"/>
                <a:sym typeface="Wingdings" panose="05000000000000000000" pitchFamily="2" charset="2"/>
              </a:rPr>
              <a:t>créance</a:t>
            </a:r>
            <a:r>
              <a:rPr lang="fr-FR" dirty="0">
                <a:solidFill>
                  <a:srgbClr val="000000"/>
                </a:solidFill>
                <a:latin typeface="Calibri (corps)"/>
                <a:sym typeface="Wingdings" panose="05000000000000000000" pitchFamily="2" charset="2"/>
              </a:rPr>
              <a:t> pour laquelle la caution est sollicitée doit être «</a:t>
            </a:r>
            <a:r>
              <a:rPr lang="fr-FR" b="1" dirty="0">
                <a:solidFill>
                  <a:srgbClr val="000000"/>
                </a:solidFill>
                <a:latin typeface="Calibri (corps)"/>
                <a:sym typeface="Wingdings" panose="05000000000000000000" pitchFamily="2" charset="2"/>
              </a:rPr>
              <a:t> exigible </a:t>
            </a:r>
            <a:r>
              <a:rPr lang="fr-FR" dirty="0">
                <a:solidFill>
                  <a:srgbClr val="000000"/>
                </a:solidFill>
                <a:latin typeface="Calibri (corps)"/>
                <a:sym typeface="Wingdings" panose="05000000000000000000" pitchFamily="2" charset="2"/>
              </a:rPr>
              <a:t>» =&gt; non payée à la date d’exigibilité (échéances de prêt en retard) ou bien concours « déchus » (rendus exigibles par le prêteur par la déchéance du terme suite à mise en demeure). </a:t>
            </a:r>
          </a:p>
          <a:p>
            <a:pPr algn="just"/>
            <a:r>
              <a:rPr lang="fr-FR" b="1" dirty="0">
                <a:sym typeface="Wingdings" panose="05000000000000000000" pitchFamily="2" charset="2"/>
              </a:rPr>
              <a:t>	La subrogation </a:t>
            </a:r>
            <a:r>
              <a:rPr lang="fr-FR" dirty="0">
                <a:sym typeface="Wingdings" panose="05000000000000000000" pitchFamily="2" charset="2"/>
              </a:rPr>
              <a:t>(Art. 2308 et 2309 Code </a:t>
            </a:r>
            <a:r>
              <a:rPr lang="fr-FR" dirty="0" err="1">
                <a:sym typeface="Wingdings" panose="05000000000000000000" pitchFamily="2" charset="2"/>
              </a:rPr>
              <a:t>Civ</a:t>
            </a:r>
            <a:r>
              <a:rPr lang="fr-FR" dirty="0">
                <a:sym typeface="Wingdings" panose="05000000000000000000" pitchFamily="2" charset="2"/>
              </a:rPr>
              <a:t>.): </a:t>
            </a:r>
          </a:p>
          <a:p>
            <a:pPr algn="just"/>
            <a:r>
              <a:rPr lang="fr-FR" dirty="0">
                <a:sym typeface="Wingdings" panose="05000000000000000000" pitchFamily="2" charset="2"/>
              </a:rPr>
              <a:t>La caution qui a payé tout ou partie de la dette a un recours personnel contre le débiteur tant pour les sommes qu’elle a payées que pour les intérêts et les frais. Elle est subrogée dans les droits qu’avait le créancier contre le débiteur </a:t>
            </a:r>
            <a:endParaRPr lang="fr-FR" dirty="0"/>
          </a:p>
          <a:p>
            <a:pPr algn="just"/>
            <a:r>
              <a:rPr lang="fr-FR" dirty="0">
                <a:solidFill>
                  <a:srgbClr val="000000"/>
                </a:solidFill>
                <a:latin typeface="Calibri (corp)"/>
                <a:sym typeface="Wingdings" panose="05000000000000000000" pitchFamily="2" charset="2"/>
              </a:rPr>
              <a:t>En effet, dans ce cas, la caution se trouve « subrogée » dans les droits du créancier et peut exercer des recours contre le débiteur principal défaillant, c’est la </a:t>
            </a:r>
            <a:r>
              <a:rPr lang="fr-FR" b="1" dirty="0">
                <a:solidFill>
                  <a:srgbClr val="000000"/>
                </a:solidFill>
                <a:latin typeface="Calibri (corp)"/>
                <a:sym typeface="Wingdings" panose="05000000000000000000" pitchFamily="2" charset="2"/>
              </a:rPr>
              <a:t>subrogation</a:t>
            </a:r>
            <a:r>
              <a:rPr lang="fr-FR" dirty="0">
                <a:solidFill>
                  <a:srgbClr val="000000"/>
                </a:solidFill>
                <a:latin typeface="Calibri (corp)"/>
                <a:sym typeface="Wingdings" panose="05000000000000000000" pitchFamily="2" charset="2"/>
              </a:rPr>
              <a:t>.</a:t>
            </a:r>
          </a:p>
          <a:p>
            <a:endParaRPr lang="fr-FR" dirty="0">
              <a:solidFill>
                <a:srgbClr val="000000"/>
              </a:solidFill>
              <a:latin typeface="Calibri (corps)"/>
              <a:sym typeface="Wingdings" panose="05000000000000000000" pitchFamily="2" charset="2"/>
            </a:endParaRPr>
          </a:p>
        </p:txBody>
      </p:sp>
    </p:spTree>
    <p:extLst>
      <p:ext uri="{BB962C8B-B14F-4D97-AF65-F5344CB8AC3E}">
        <p14:creationId xmlns:p14="http://schemas.microsoft.com/office/powerpoint/2010/main" val="4169106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E5D24-6A12-11A9-42C6-413469ED9AB4}"/>
            </a:ext>
          </a:extLst>
        </p:cNvPr>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FC3E6AFC-E6DB-B30F-B804-383511D51411}"/>
              </a:ext>
            </a:extLst>
          </p:cNvPr>
          <p:cNvSpPr>
            <a:spLocks noGrp="1"/>
          </p:cNvSpPr>
          <p:nvPr>
            <p:ph type="sldNum" sz="quarter" idx="12"/>
          </p:nvPr>
        </p:nvSpPr>
        <p:spPr/>
        <p:txBody>
          <a:bodyPr/>
          <a:lstStyle/>
          <a:p>
            <a:fld id="{3499CB58-646A-4006-A98E-3FF6D99E4628}" type="slidenum">
              <a:rPr lang="fr-FR" smtClean="0"/>
              <a:t>9</a:t>
            </a:fld>
            <a:endParaRPr lang="fr-FR"/>
          </a:p>
        </p:txBody>
      </p:sp>
      <p:pic>
        <p:nvPicPr>
          <p:cNvPr id="6" name="Picture 2" descr="Réforme du cautionnement : la mention que doit apposer la ...">
            <a:extLst>
              <a:ext uri="{FF2B5EF4-FFF2-40B4-BE49-F238E27FC236}">
                <a16:creationId xmlns:a16="http://schemas.microsoft.com/office/drawing/2014/main" id="{FB74154A-6751-0565-D5E4-F1E62E1520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01" y="207486"/>
            <a:ext cx="2412602" cy="1035688"/>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95ED7F26-00A8-5102-C70D-F0FEFFD0BE94}"/>
              </a:ext>
            </a:extLst>
          </p:cNvPr>
          <p:cNvSpPr txBox="1"/>
          <p:nvPr/>
        </p:nvSpPr>
        <p:spPr>
          <a:xfrm>
            <a:off x="3174715" y="595901"/>
            <a:ext cx="6339155" cy="646331"/>
          </a:xfrm>
          <a:prstGeom prst="rect">
            <a:avLst/>
          </a:prstGeom>
          <a:noFill/>
        </p:spPr>
        <p:txBody>
          <a:bodyPr wrap="square" rtlCol="0">
            <a:spAutoFit/>
          </a:bodyPr>
          <a:lstStyle/>
          <a:p>
            <a:pPr algn="ctr"/>
            <a:r>
              <a:rPr lang="fr-FR" sz="3600" b="1" dirty="0">
                <a:effectLst>
                  <a:outerShdw blurRad="38100" dist="38100" dir="2700000" algn="tl">
                    <a:srgbClr val="000000">
                      <a:alpha val="43137"/>
                    </a:srgbClr>
                  </a:outerShdw>
                </a:effectLst>
                <a:latin typeface="Palatino Linotype" panose="02040502050505030304" pitchFamily="18" charset="0"/>
              </a:rPr>
              <a:t>LA CAUTION </a:t>
            </a:r>
          </a:p>
        </p:txBody>
      </p:sp>
      <p:grpSp>
        <p:nvGrpSpPr>
          <p:cNvPr id="21" name="Groupe 20">
            <a:extLst>
              <a:ext uri="{FF2B5EF4-FFF2-40B4-BE49-F238E27FC236}">
                <a16:creationId xmlns:a16="http://schemas.microsoft.com/office/drawing/2014/main" id="{C414FC20-6A97-C43D-51D7-A694D1CBB136}"/>
              </a:ext>
            </a:extLst>
          </p:cNvPr>
          <p:cNvGrpSpPr/>
          <p:nvPr/>
        </p:nvGrpSpPr>
        <p:grpSpPr>
          <a:xfrm>
            <a:off x="3174715" y="4397245"/>
            <a:ext cx="3904179" cy="739294"/>
            <a:chOff x="3174715" y="4397245"/>
            <a:chExt cx="3904179" cy="739294"/>
          </a:xfrm>
        </p:grpSpPr>
        <p:sp>
          <p:nvSpPr>
            <p:cNvPr id="17" name="Flèche : droite 16">
              <a:extLst>
                <a:ext uri="{FF2B5EF4-FFF2-40B4-BE49-F238E27FC236}">
                  <a16:creationId xmlns:a16="http://schemas.microsoft.com/office/drawing/2014/main" id="{0CA09159-FA0A-44B4-A26C-C7EF97E1394F}"/>
                </a:ext>
              </a:extLst>
            </p:cNvPr>
            <p:cNvSpPr/>
            <p:nvPr/>
          </p:nvSpPr>
          <p:spPr>
            <a:xfrm>
              <a:off x="3174715" y="4397245"/>
              <a:ext cx="3904179" cy="739294"/>
            </a:xfrm>
            <a:prstGeom prst="rightArrow">
              <a:avLst/>
            </a:prstGeom>
            <a:noFill/>
            <a:ln w="3810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ZoneTexte 18">
              <a:extLst>
                <a:ext uri="{FF2B5EF4-FFF2-40B4-BE49-F238E27FC236}">
                  <a16:creationId xmlns:a16="http://schemas.microsoft.com/office/drawing/2014/main" id="{F860959C-EDC5-9CBD-8F34-1E211917E561}"/>
                </a:ext>
              </a:extLst>
            </p:cNvPr>
            <p:cNvSpPr txBox="1"/>
            <p:nvPr/>
          </p:nvSpPr>
          <p:spPr>
            <a:xfrm>
              <a:off x="4333247" y="4582226"/>
              <a:ext cx="1684961" cy="369333"/>
            </a:xfrm>
            <a:prstGeom prst="rect">
              <a:avLst/>
            </a:prstGeom>
            <a:noFill/>
          </p:spPr>
          <p:txBody>
            <a:bodyPr wrap="square" rtlCol="0">
              <a:spAutoFit/>
            </a:bodyPr>
            <a:lstStyle/>
            <a:p>
              <a:r>
                <a:rPr lang="fr-FR" b="1" dirty="0">
                  <a:solidFill>
                    <a:schemeClr val="accent1"/>
                  </a:solidFill>
                  <a:latin typeface="Palatino Linotype" panose="02040502050505030304" pitchFamily="18" charset="0"/>
                </a:rPr>
                <a:t>Obligation</a:t>
              </a:r>
            </a:p>
          </p:txBody>
        </p:sp>
      </p:grpSp>
      <p:grpSp>
        <p:nvGrpSpPr>
          <p:cNvPr id="26" name="Groupe 25">
            <a:extLst>
              <a:ext uri="{FF2B5EF4-FFF2-40B4-BE49-F238E27FC236}">
                <a16:creationId xmlns:a16="http://schemas.microsoft.com/office/drawing/2014/main" id="{512B122A-C477-79D8-565E-65005F691580}"/>
              </a:ext>
            </a:extLst>
          </p:cNvPr>
          <p:cNvGrpSpPr/>
          <p:nvPr/>
        </p:nvGrpSpPr>
        <p:grpSpPr>
          <a:xfrm>
            <a:off x="1637173" y="4062792"/>
            <a:ext cx="7352715" cy="1351753"/>
            <a:chOff x="1637173" y="4062792"/>
            <a:chExt cx="7352715" cy="1351753"/>
          </a:xfrm>
        </p:grpSpPr>
        <p:grpSp>
          <p:nvGrpSpPr>
            <p:cNvPr id="16" name="Groupe 15">
              <a:extLst>
                <a:ext uri="{FF2B5EF4-FFF2-40B4-BE49-F238E27FC236}">
                  <a16:creationId xmlns:a16="http://schemas.microsoft.com/office/drawing/2014/main" id="{8FDD12A3-831B-7B07-55CB-FC96720B5544}"/>
                </a:ext>
              </a:extLst>
            </p:cNvPr>
            <p:cNvGrpSpPr/>
            <p:nvPr/>
          </p:nvGrpSpPr>
          <p:grpSpPr>
            <a:xfrm>
              <a:off x="7326330" y="4062792"/>
              <a:ext cx="1663558" cy="1188646"/>
              <a:chOff x="7213315" y="3892830"/>
              <a:chExt cx="1663558" cy="1188646"/>
            </a:xfrm>
          </p:grpSpPr>
          <p:sp>
            <p:nvSpPr>
              <p:cNvPr id="8" name="ZoneTexte 7">
                <a:extLst>
                  <a:ext uri="{FF2B5EF4-FFF2-40B4-BE49-F238E27FC236}">
                    <a16:creationId xmlns:a16="http://schemas.microsoft.com/office/drawing/2014/main" id="{F772550D-E017-DAB5-8414-D649638DF883}"/>
                  </a:ext>
                </a:extLst>
              </p:cNvPr>
              <p:cNvSpPr txBox="1"/>
              <p:nvPr/>
            </p:nvSpPr>
            <p:spPr>
              <a:xfrm>
                <a:off x="7213315" y="4742922"/>
                <a:ext cx="1663558" cy="338554"/>
              </a:xfrm>
              <a:prstGeom prst="rect">
                <a:avLst/>
              </a:prstGeom>
              <a:noFill/>
            </p:spPr>
            <p:txBody>
              <a:bodyPr wrap="square" rtlCol="0">
                <a:spAutoFit/>
              </a:bodyPr>
              <a:lstStyle/>
              <a:p>
                <a:r>
                  <a:rPr lang="fr-FR" sz="1600" b="1" dirty="0">
                    <a:latin typeface="Palatino Linotype" panose="02040502050505030304" pitchFamily="18" charset="0"/>
                  </a:rPr>
                  <a:t>CREANCIER</a:t>
                </a:r>
              </a:p>
            </p:txBody>
          </p:sp>
          <p:pic>
            <p:nvPicPr>
              <p:cNvPr id="13" name="Graphique 12" descr="Utilisateur">
                <a:extLst>
                  <a:ext uri="{FF2B5EF4-FFF2-40B4-BE49-F238E27FC236}">
                    <a16:creationId xmlns:a16="http://schemas.microsoft.com/office/drawing/2014/main" id="{72BC2320-8DC5-F380-6530-7208A122531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405256" y="3892830"/>
                <a:ext cx="914400" cy="914400"/>
              </a:xfrm>
              <a:prstGeom prst="rect">
                <a:avLst/>
              </a:prstGeom>
            </p:spPr>
          </p:pic>
        </p:grpSp>
        <p:grpSp>
          <p:nvGrpSpPr>
            <p:cNvPr id="14" name="Groupe 13">
              <a:extLst>
                <a:ext uri="{FF2B5EF4-FFF2-40B4-BE49-F238E27FC236}">
                  <a16:creationId xmlns:a16="http://schemas.microsoft.com/office/drawing/2014/main" id="{E6941D2D-5123-D486-3AF1-CB22051740FB}"/>
                </a:ext>
              </a:extLst>
            </p:cNvPr>
            <p:cNvGrpSpPr/>
            <p:nvPr/>
          </p:nvGrpSpPr>
          <p:grpSpPr>
            <a:xfrm>
              <a:off x="1637173" y="4199915"/>
              <a:ext cx="1877060" cy="1214630"/>
              <a:chOff x="2194232" y="3719193"/>
              <a:chExt cx="1877060" cy="1214630"/>
            </a:xfrm>
          </p:grpSpPr>
          <p:sp>
            <p:nvSpPr>
              <p:cNvPr id="7" name="ZoneTexte 6">
                <a:extLst>
                  <a:ext uri="{FF2B5EF4-FFF2-40B4-BE49-F238E27FC236}">
                    <a16:creationId xmlns:a16="http://schemas.microsoft.com/office/drawing/2014/main" id="{53188E85-F10A-E237-DBC8-40C3F6CE4FC7}"/>
                  </a:ext>
                </a:extLst>
              </p:cNvPr>
              <p:cNvSpPr txBox="1"/>
              <p:nvPr/>
            </p:nvSpPr>
            <p:spPr>
              <a:xfrm>
                <a:off x="2194232" y="4595269"/>
                <a:ext cx="1877060" cy="338554"/>
              </a:xfrm>
              <a:prstGeom prst="rect">
                <a:avLst/>
              </a:prstGeom>
              <a:noFill/>
            </p:spPr>
            <p:txBody>
              <a:bodyPr wrap="square" rtlCol="0">
                <a:spAutoFit/>
              </a:bodyPr>
              <a:lstStyle/>
              <a:p>
                <a:r>
                  <a:rPr lang="fr-FR" sz="1600" b="1" dirty="0">
                    <a:latin typeface="Palatino Linotype" panose="02040502050505030304" pitchFamily="18" charset="0"/>
                  </a:rPr>
                  <a:t>DEBITEUR</a:t>
                </a:r>
              </a:p>
            </p:txBody>
          </p:sp>
          <p:pic>
            <p:nvPicPr>
              <p:cNvPr id="11" name="Graphique 10" descr="Utilisateur">
                <a:extLst>
                  <a:ext uri="{FF2B5EF4-FFF2-40B4-BE49-F238E27FC236}">
                    <a16:creationId xmlns:a16="http://schemas.microsoft.com/office/drawing/2014/main" id="{0B7E5D1F-7C74-F704-23BB-7CC52E05166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260315" y="3719193"/>
                <a:ext cx="914400" cy="914400"/>
              </a:xfrm>
              <a:prstGeom prst="rect">
                <a:avLst/>
              </a:prstGeom>
            </p:spPr>
          </p:pic>
        </p:grpSp>
      </p:grpSp>
      <p:grpSp>
        <p:nvGrpSpPr>
          <p:cNvPr id="27" name="Groupe 26">
            <a:extLst>
              <a:ext uri="{FF2B5EF4-FFF2-40B4-BE49-F238E27FC236}">
                <a16:creationId xmlns:a16="http://schemas.microsoft.com/office/drawing/2014/main" id="{C0AB994B-9A33-994B-5243-E223EDE058C0}"/>
              </a:ext>
            </a:extLst>
          </p:cNvPr>
          <p:cNvGrpSpPr/>
          <p:nvPr/>
        </p:nvGrpSpPr>
        <p:grpSpPr>
          <a:xfrm>
            <a:off x="1703256" y="4222138"/>
            <a:ext cx="4224933" cy="1029299"/>
            <a:chOff x="1703256" y="4222138"/>
            <a:chExt cx="4224933" cy="1029299"/>
          </a:xfrm>
        </p:grpSpPr>
        <p:sp>
          <p:nvSpPr>
            <p:cNvPr id="23" name="Signe de multiplication 22">
              <a:extLst>
                <a:ext uri="{FF2B5EF4-FFF2-40B4-BE49-F238E27FC236}">
                  <a16:creationId xmlns:a16="http://schemas.microsoft.com/office/drawing/2014/main" id="{5AEB78BD-0B8A-ABAC-34C2-84D67640F1E9}"/>
                </a:ext>
              </a:extLst>
            </p:cNvPr>
            <p:cNvSpPr/>
            <p:nvPr/>
          </p:nvSpPr>
          <p:spPr>
            <a:xfrm>
              <a:off x="4333247" y="4375021"/>
              <a:ext cx="1594942" cy="761518"/>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Signe de multiplication 23">
              <a:extLst>
                <a:ext uri="{FF2B5EF4-FFF2-40B4-BE49-F238E27FC236}">
                  <a16:creationId xmlns:a16="http://schemas.microsoft.com/office/drawing/2014/main" id="{C3C6BA0E-BC7A-7409-935B-8088A56D10DE}"/>
                </a:ext>
              </a:extLst>
            </p:cNvPr>
            <p:cNvSpPr/>
            <p:nvPr/>
          </p:nvSpPr>
          <p:spPr>
            <a:xfrm>
              <a:off x="1703256" y="4222138"/>
              <a:ext cx="872447" cy="1029299"/>
            </a:xfrm>
            <a:prstGeom prst="mathMultiply">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20" name="Image 19">
            <a:extLst>
              <a:ext uri="{FF2B5EF4-FFF2-40B4-BE49-F238E27FC236}">
                <a16:creationId xmlns:a16="http://schemas.microsoft.com/office/drawing/2014/main" id="{024D7903-499E-70C0-6475-4BF1EC36ACE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82200" y="14115"/>
            <a:ext cx="2143874" cy="1358793"/>
          </a:xfrm>
          <a:prstGeom prst="rect">
            <a:avLst/>
          </a:prstGeom>
        </p:spPr>
      </p:pic>
      <p:sp>
        <p:nvSpPr>
          <p:cNvPr id="2" name="ZoneTexte 1">
            <a:extLst>
              <a:ext uri="{FF2B5EF4-FFF2-40B4-BE49-F238E27FC236}">
                <a16:creationId xmlns:a16="http://schemas.microsoft.com/office/drawing/2014/main" id="{9D23C4C5-D781-B6C4-1E6F-071741049B20}"/>
              </a:ext>
            </a:extLst>
          </p:cNvPr>
          <p:cNvSpPr txBox="1"/>
          <p:nvPr/>
        </p:nvSpPr>
        <p:spPr>
          <a:xfrm>
            <a:off x="224149" y="1268421"/>
            <a:ext cx="11641906" cy="3293209"/>
          </a:xfrm>
          <a:prstGeom prst="rect">
            <a:avLst/>
          </a:prstGeom>
          <a:noFill/>
        </p:spPr>
        <p:txBody>
          <a:bodyPr wrap="square" rtlCol="0">
            <a:spAutoFit/>
          </a:bodyPr>
          <a:lstStyle/>
          <a:p>
            <a:pPr algn="just"/>
            <a:r>
              <a:rPr lang="fr-FR" dirty="0">
                <a:solidFill>
                  <a:srgbClr val="000000"/>
                </a:solidFill>
                <a:latin typeface="Calibri (corp)"/>
                <a:sym typeface="Wingdings" panose="05000000000000000000" pitchFamily="2" charset="2"/>
              </a:rPr>
              <a:t>En effet, dans ce cas, la caution se trouve « subrogée » dans les droits du créancier et peut exercer des recours contre le débiteur principal défaillant.</a:t>
            </a:r>
          </a:p>
          <a:p>
            <a:pPr algn="just"/>
            <a:r>
              <a:rPr lang="fr-FR" dirty="0">
                <a:solidFill>
                  <a:srgbClr val="000000"/>
                </a:solidFill>
                <a:latin typeface="Calibri (corp)"/>
                <a:sym typeface="Wingdings" panose="05000000000000000000" pitchFamily="2" charset="2"/>
              </a:rPr>
              <a:t>Le créancier remet à la caution une </a:t>
            </a:r>
            <a:r>
              <a:rPr lang="fr-FR" b="1" dirty="0">
                <a:solidFill>
                  <a:srgbClr val="000000"/>
                </a:solidFill>
                <a:latin typeface="Calibri (corp)"/>
                <a:sym typeface="Wingdings" panose="05000000000000000000" pitchFamily="2" charset="2"/>
              </a:rPr>
              <a:t>quittance subrogative </a:t>
            </a:r>
            <a:r>
              <a:rPr lang="fr-FR" dirty="0">
                <a:solidFill>
                  <a:srgbClr val="000000"/>
                </a:solidFill>
                <a:latin typeface="Calibri (corp)"/>
                <a:sym typeface="Wingdings" panose="05000000000000000000" pitchFamily="2" charset="2"/>
              </a:rPr>
              <a:t>après le paiement, qui lui permet d’agir contre le débiteur principal et a vocation à « bénéficier des garanties et suretés » prises par le créancier. Si ce dernier ne les a pas renouvelées la caution peut se voir décharger de ses obligations (Art. 2314 Al 1 Code </a:t>
            </a:r>
            <a:r>
              <a:rPr lang="fr-FR" dirty="0" err="1">
                <a:solidFill>
                  <a:srgbClr val="000000"/>
                </a:solidFill>
                <a:latin typeface="Calibri (corp)"/>
                <a:sym typeface="Wingdings" panose="05000000000000000000" pitchFamily="2" charset="2"/>
              </a:rPr>
              <a:t>Civ</a:t>
            </a:r>
            <a:r>
              <a:rPr lang="fr-FR" dirty="0">
                <a:solidFill>
                  <a:srgbClr val="000000"/>
                </a:solidFill>
                <a:latin typeface="Calibri (corp)"/>
                <a:sym typeface="Wingdings" panose="05000000000000000000" pitchFamily="2" charset="2"/>
              </a:rPr>
              <a:t>.)</a:t>
            </a:r>
          </a:p>
          <a:p>
            <a:pPr algn="just"/>
            <a:r>
              <a:rPr lang="fr-FR" sz="2800" b="1" dirty="0">
                <a:solidFill>
                  <a:srgbClr val="000000"/>
                </a:solidFill>
                <a:latin typeface="Calibri (corp)"/>
                <a:sym typeface="Wingdings" panose="05000000000000000000" pitchFamily="2" charset="2"/>
              </a:rPr>
              <a:t></a:t>
            </a:r>
            <a:r>
              <a:rPr lang="fr-FR" dirty="0">
                <a:solidFill>
                  <a:srgbClr val="000000"/>
                </a:solidFill>
                <a:latin typeface="Calibri (corp)"/>
                <a:sym typeface="Wingdings" panose="05000000000000000000" pitchFamily="2" charset="2"/>
              </a:rPr>
              <a:t> La caution qui paie le créancier doit en informer le débiteur principal sous peine de perdre ses recours (Art. 2308 Code </a:t>
            </a:r>
            <a:r>
              <a:rPr lang="fr-FR" dirty="0" err="1">
                <a:solidFill>
                  <a:srgbClr val="000000"/>
                </a:solidFill>
                <a:latin typeface="Calibri (corp)"/>
                <a:sym typeface="Wingdings" panose="05000000000000000000" pitchFamily="2" charset="2"/>
              </a:rPr>
              <a:t>Civ</a:t>
            </a:r>
            <a:r>
              <a:rPr lang="fr-FR" dirty="0">
                <a:solidFill>
                  <a:srgbClr val="000000"/>
                </a:solidFill>
                <a:latin typeface="Calibri (corp)"/>
                <a:sym typeface="Wingdings" panose="05000000000000000000" pitchFamily="2" charset="2"/>
              </a:rPr>
              <a:t>). </a:t>
            </a:r>
          </a:p>
          <a:p>
            <a:pPr algn="just"/>
            <a:r>
              <a:rPr lang="fr-FR" b="1" dirty="0">
                <a:solidFill>
                  <a:srgbClr val="000000"/>
                </a:solidFill>
                <a:latin typeface="Calibri (corp)"/>
                <a:sym typeface="Wingdings" panose="05000000000000000000" pitchFamily="2" charset="2"/>
              </a:rPr>
              <a:t>NB : </a:t>
            </a:r>
            <a:r>
              <a:rPr lang="fr-FR" dirty="0">
                <a:solidFill>
                  <a:srgbClr val="000000"/>
                </a:solidFill>
                <a:latin typeface="Calibri (corp)"/>
                <a:sym typeface="Wingdings" panose="05000000000000000000" pitchFamily="2" charset="2"/>
              </a:rPr>
              <a:t>lors d’une liquidation judiciaire, la caution qui a payé à la place du débiteur en liquidation, fait porter sa créance avec la quittance subrogative, auprès du liquidateur judiciaire</a:t>
            </a:r>
            <a:endParaRPr lang="fr-FR" b="1" dirty="0">
              <a:solidFill>
                <a:srgbClr val="000000"/>
              </a:solidFill>
              <a:latin typeface="Calibri (corp)"/>
              <a:sym typeface="Wingdings" panose="05000000000000000000" pitchFamily="2" charset="2"/>
            </a:endParaRPr>
          </a:p>
          <a:p>
            <a:r>
              <a:rPr lang="fr-FR" dirty="0">
                <a:sym typeface="Wingdings" panose="05000000000000000000" pitchFamily="2" charset="2"/>
              </a:rPr>
              <a:t> </a:t>
            </a:r>
            <a:endParaRPr lang="fr-FR" dirty="0"/>
          </a:p>
          <a:p>
            <a:endParaRPr lang="fr-FR" dirty="0"/>
          </a:p>
        </p:txBody>
      </p:sp>
      <p:grpSp>
        <p:nvGrpSpPr>
          <p:cNvPr id="22" name="Groupe 21">
            <a:extLst>
              <a:ext uri="{FF2B5EF4-FFF2-40B4-BE49-F238E27FC236}">
                <a16:creationId xmlns:a16="http://schemas.microsoft.com/office/drawing/2014/main" id="{D9607BF8-CF58-38FF-1420-BB9E7169B337}"/>
              </a:ext>
            </a:extLst>
          </p:cNvPr>
          <p:cNvGrpSpPr/>
          <p:nvPr/>
        </p:nvGrpSpPr>
        <p:grpSpPr>
          <a:xfrm>
            <a:off x="4760833" y="5136539"/>
            <a:ext cx="2582881" cy="1404210"/>
            <a:chOff x="4760833" y="5136539"/>
            <a:chExt cx="2582881" cy="1404210"/>
          </a:xfrm>
        </p:grpSpPr>
        <p:grpSp>
          <p:nvGrpSpPr>
            <p:cNvPr id="15" name="Groupe 14">
              <a:extLst>
                <a:ext uri="{FF2B5EF4-FFF2-40B4-BE49-F238E27FC236}">
                  <a16:creationId xmlns:a16="http://schemas.microsoft.com/office/drawing/2014/main" id="{86305E61-0361-D14B-B28A-0B167F2817E0}"/>
                </a:ext>
              </a:extLst>
            </p:cNvPr>
            <p:cNvGrpSpPr/>
            <p:nvPr/>
          </p:nvGrpSpPr>
          <p:grpSpPr>
            <a:xfrm>
              <a:off x="4760833" y="5136539"/>
              <a:ext cx="1284269" cy="1404210"/>
              <a:chOff x="4811731" y="4779935"/>
              <a:chExt cx="1284269" cy="1404210"/>
            </a:xfrm>
          </p:grpSpPr>
          <p:sp>
            <p:nvSpPr>
              <p:cNvPr id="9" name="ZoneTexte 8">
                <a:extLst>
                  <a:ext uri="{FF2B5EF4-FFF2-40B4-BE49-F238E27FC236}">
                    <a16:creationId xmlns:a16="http://schemas.microsoft.com/office/drawing/2014/main" id="{A3C0959C-A3F3-3683-6CF3-0086D4A9D062}"/>
                  </a:ext>
                </a:extLst>
              </p:cNvPr>
              <p:cNvSpPr txBox="1"/>
              <p:nvPr/>
            </p:nvSpPr>
            <p:spPr>
              <a:xfrm>
                <a:off x="4811731" y="5568592"/>
                <a:ext cx="1284269" cy="615553"/>
              </a:xfrm>
              <a:prstGeom prst="rect">
                <a:avLst/>
              </a:prstGeom>
              <a:noFill/>
            </p:spPr>
            <p:txBody>
              <a:bodyPr wrap="square" rtlCol="0">
                <a:spAutoFit/>
              </a:bodyPr>
              <a:lstStyle/>
              <a:p>
                <a:r>
                  <a:rPr lang="fr-FR" sz="1600" b="1" dirty="0">
                    <a:latin typeface="Palatino Linotype" panose="02040502050505030304" pitchFamily="18" charset="0"/>
                  </a:rPr>
                  <a:t>CAUTION</a:t>
                </a:r>
              </a:p>
              <a:p>
                <a:endParaRPr lang="fr-FR" dirty="0"/>
              </a:p>
            </p:txBody>
          </p:sp>
          <p:pic>
            <p:nvPicPr>
              <p:cNvPr id="12" name="Graphique 11" descr="Utilisateur">
                <a:extLst>
                  <a:ext uri="{FF2B5EF4-FFF2-40B4-BE49-F238E27FC236}">
                    <a16:creationId xmlns:a16="http://schemas.microsoft.com/office/drawing/2014/main" id="{932D8DE1-0A34-0EA0-17BA-526FD1ECF8B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77813" y="4779935"/>
                <a:ext cx="914400" cy="914400"/>
              </a:xfrm>
              <a:prstGeom prst="rect">
                <a:avLst/>
              </a:prstGeom>
            </p:spPr>
          </p:pic>
        </p:grpSp>
        <p:sp>
          <p:nvSpPr>
            <p:cNvPr id="4" name="Flèche : droite 3">
              <a:extLst>
                <a:ext uri="{FF2B5EF4-FFF2-40B4-BE49-F238E27FC236}">
                  <a16:creationId xmlns:a16="http://schemas.microsoft.com/office/drawing/2014/main" id="{86960E1D-5262-4EB7-429D-1773DD799033}"/>
                </a:ext>
              </a:extLst>
            </p:cNvPr>
            <p:cNvSpPr/>
            <p:nvPr/>
          </p:nvSpPr>
          <p:spPr>
            <a:xfrm rot="20547376">
              <a:off x="5748772" y="5183245"/>
              <a:ext cx="1594942" cy="570923"/>
            </a:xfrm>
            <a:prstGeom prst="rightArrow">
              <a:avLst/>
            </a:prstGeom>
            <a:noFill/>
            <a:ln w="28575">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6BF994A9-150C-305B-B35D-53B395DF3885}"/>
                </a:ext>
              </a:extLst>
            </p:cNvPr>
            <p:cNvSpPr txBox="1"/>
            <p:nvPr/>
          </p:nvSpPr>
          <p:spPr>
            <a:xfrm rot="20530725">
              <a:off x="5801914" y="5284041"/>
              <a:ext cx="1416423" cy="369332"/>
            </a:xfrm>
            <a:prstGeom prst="rect">
              <a:avLst/>
            </a:prstGeom>
            <a:noFill/>
          </p:spPr>
          <p:txBody>
            <a:bodyPr wrap="square" rtlCol="0">
              <a:spAutoFit/>
            </a:bodyPr>
            <a:lstStyle/>
            <a:p>
              <a:r>
                <a:rPr lang="fr-FR" dirty="0">
                  <a:solidFill>
                    <a:schemeClr val="accent1"/>
                  </a:solidFill>
                </a:rPr>
                <a:t>obligation</a:t>
              </a:r>
            </a:p>
          </p:txBody>
        </p:sp>
      </p:grpSp>
      <p:grpSp>
        <p:nvGrpSpPr>
          <p:cNvPr id="35" name="Groupe 34">
            <a:extLst>
              <a:ext uri="{FF2B5EF4-FFF2-40B4-BE49-F238E27FC236}">
                <a16:creationId xmlns:a16="http://schemas.microsoft.com/office/drawing/2014/main" id="{83D014CB-F7AB-007C-7B52-0C1A8B0151FD}"/>
              </a:ext>
            </a:extLst>
          </p:cNvPr>
          <p:cNvGrpSpPr/>
          <p:nvPr/>
        </p:nvGrpSpPr>
        <p:grpSpPr>
          <a:xfrm>
            <a:off x="5928188" y="5179790"/>
            <a:ext cx="4639639" cy="1422529"/>
            <a:chOff x="5928188" y="5179790"/>
            <a:chExt cx="4639639" cy="1422529"/>
          </a:xfrm>
        </p:grpSpPr>
        <p:grpSp>
          <p:nvGrpSpPr>
            <p:cNvPr id="34" name="Groupe 33">
              <a:extLst>
                <a:ext uri="{FF2B5EF4-FFF2-40B4-BE49-F238E27FC236}">
                  <a16:creationId xmlns:a16="http://schemas.microsoft.com/office/drawing/2014/main" id="{D9E0D9CC-55D2-700E-FDAB-3F56184745DD}"/>
                </a:ext>
              </a:extLst>
            </p:cNvPr>
            <p:cNvGrpSpPr/>
            <p:nvPr/>
          </p:nvGrpSpPr>
          <p:grpSpPr>
            <a:xfrm>
              <a:off x="5928188" y="5179790"/>
              <a:ext cx="4639639" cy="1422529"/>
              <a:chOff x="5928188" y="5179790"/>
              <a:chExt cx="4639639" cy="1422529"/>
            </a:xfrm>
          </p:grpSpPr>
          <p:grpSp>
            <p:nvGrpSpPr>
              <p:cNvPr id="31" name="Groupe 30">
                <a:extLst>
                  <a:ext uri="{FF2B5EF4-FFF2-40B4-BE49-F238E27FC236}">
                    <a16:creationId xmlns:a16="http://schemas.microsoft.com/office/drawing/2014/main" id="{1D36F050-D8A6-17E1-D396-BEDCE7C9A3D0}"/>
                  </a:ext>
                </a:extLst>
              </p:cNvPr>
              <p:cNvGrpSpPr/>
              <p:nvPr/>
            </p:nvGrpSpPr>
            <p:grpSpPr>
              <a:xfrm>
                <a:off x="5928188" y="5179790"/>
                <a:ext cx="2378623" cy="1422529"/>
                <a:chOff x="5928188" y="5179790"/>
                <a:chExt cx="2378623" cy="1422529"/>
              </a:xfrm>
            </p:grpSpPr>
            <p:sp>
              <p:nvSpPr>
                <p:cNvPr id="29" name="Flèche : virage 28">
                  <a:extLst>
                    <a:ext uri="{FF2B5EF4-FFF2-40B4-BE49-F238E27FC236}">
                      <a16:creationId xmlns:a16="http://schemas.microsoft.com/office/drawing/2014/main" id="{6E9EC039-D4BE-5CC3-B2B0-5844B36DCC3D}"/>
                    </a:ext>
                  </a:extLst>
                </p:cNvPr>
                <p:cNvSpPr/>
                <p:nvPr/>
              </p:nvSpPr>
              <p:spPr>
                <a:xfrm rot="10800000">
                  <a:off x="5928188" y="5179790"/>
                  <a:ext cx="2378623" cy="1422529"/>
                </a:xfrm>
                <a:prstGeom prst="bentArrow">
                  <a:avLst>
                    <a:gd name="adj1" fmla="val 37604"/>
                    <a:gd name="adj2" fmla="val 27521"/>
                    <a:gd name="adj3" fmla="val 25000"/>
                    <a:gd name="adj4" fmla="val 43750"/>
                  </a:avLst>
                </a:prstGeom>
                <a:no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0" name="ZoneTexte 29">
                  <a:extLst>
                    <a:ext uri="{FF2B5EF4-FFF2-40B4-BE49-F238E27FC236}">
                      <a16:creationId xmlns:a16="http://schemas.microsoft.com/office/drawing/2014/main" id="{53BA6A46-8FA2-ED88-E722-7B818C2AD37B}"/>
                    </a:ext>
                  </a:extLst>
                </p:cNvPr>
                <p:cNvSpPr txBox="1"/>
                <p:nvPr/>
              </p:nvSpPr>
              <p:spPr>
                <a:xfrm>
                  <a:off x="6231974" y="5906326"/>
                  <a:ext cx="1830950" cy="600164"/>
                </a:xfrm>
                <a:prstGeom prst="rect">
                  <a:avLst/>
                </a:prstGeom>
                <a:noFill/>
              </p:spPr>
              <p:txBody>
                <a:bodyPr wrap="none" rtlCol="0">
                  <a:spAutoFit/>
                </a:bodyPr>
                <a:lstStyle/>
                <a:p>
                  <a:r>
                    <a:rPr lang="fr-FR" sz="1100" dirty="0">
                      <a:solidFill>
                        <a:srgbClr val="00B050"/>
                      </a:solidFill>
                    </a:rPr>
                    <a:t>Droits d’action sur le</a:t>
                  </a:r>
                </a:p>
                <a:p>
                  <a:r>
                    <a:rPr lang="fr-FR" sz="1100" dirty="0">
                      <a:solidFill>
                        <a:srgbClr val="00B050"/>
                      </a:solidFill>
                    </a:rPr>
                    <a:t>Débiteur principal à hauteur</a:t>
                  </a:r>
                </a:p>
                <a:p>
                  <a:r>
                    <a:rPr lang="fr-FR" sz="1100" dirty="0">
                      <a:solidFill>
                        <a:srgbClr val="00B050"/>
                      </a:solidFill>
                    </a:rPr>
                    <a:t> de ce qu’il a versé à sa place</a:t>
                  </a:r>
                </a:p>
              </p:txBody>
            </p:sp>
          </p:grpSp>
          <p:grpSp>
            <p:nvGrpSpPr>
              <p:cNvPr id="33" name="Groupe 32">
                <a:extLst>
                  <a:ext uri="{FF2B5EF4-FFF2-40B4-BE49-F238E27FC236}">
                    <a16:creationId xmlns:a16="http://schemas.microsoft.com/office/drawing/2014/main" id="{49158906-A770-0F7C-7077-80688552089B}"/>
                  </a:ext>
                </a:extLst>
              </p:cNvPr>
              <p:cNvGrpSpPr/>
              <p:nvPr/>
            </p:nvGrpSpPr>
            <p:grpSpPr>
              <a:xfrm>
                <a:off x="8989887" y="5414545"/>
                <a:ext cx="1577940" cy="941805"/>
                <a:chOff x="8989887" y="5414545"/>
                <a:chExt cx="1577940" cy="941805"/>
              </a:xfrm>
            </p:grpSpPr>
            <p:sp>
              <p:nvSpPr>
                <p:cNvPr id="18" name="ZoneTexte 17">
                  <a:extLst>
                    <a:ext uri="{FF2B5EF4-FFF2-40B4-BE49-F238E27FC236}">
                      <a16:creationId xmlns:a16="http://schemas.microsoft.com/office/drawing/2014/main" id="{9F5F8792-EDAE-51B5-4180-4DE66142F80F}"/>
                    </a:ext>
                  </a:extLst>
                </p:cNvPr>
                <p:cNvSpPr txBox="1"/>
                <p:nvPr/>
              </p:nvSpPr>
              <p:spPr>
                <a:xfrm>
                  <a:off x="9079725" y="5668059"/>
                  <a:ext cx="1488102" cy="646331"/>
                </a:xfrm>
                <a:prstGeom prst="rect">
                  <a:avLst/>
                </a:prstGeom>
                <a:noFill/>
              </p:spPr>
              <p:txBody>
                <a:bodyPr wrap="square" rtlCol="0">
                  <a:spAutoFit/>
                </a:bodyPr>
                <a:lstStyle/>
                <a:p>
                  <a:r>
                    <a:rPr lang="fr-FR" dirty="0">
                      <a:solidFill>
                        <a:srgbClr val="00B050"/>
                      </a:solidFill>
                    </a:rPr>
                    <a:t>Quittance subrogative</a:t>
                  </a:r>
                </a:p>
              </p:txBody>
            </p:sp>
            <p:sp>
              <p:nvSpPr>
                <p:cNvPr id="25" name="Parchemin : vertical 24">
                  <a:extLst>
                    <a:ext uri="{FF2B5EF4-FFF2-40B4-BE49-F238E27FC236}">
                      <a16:creationId xmlns:a16="http://schemas.microsoft.com/office/drawing/2014/main" id="{D7862504-4CBE-A1B3-075B-24DCA4B53936}"/>
                    </a:ext>
                  </a:extLst>
                </p:cNvPr>
                <p:cNvSpPr/>
                <p:nvPr/>
              </p:nvSpPr>
              <p:spPr>
                <a:xfrm>
                  <a:off x="8989887" y="5414545"/>
                  <a:ext cx="1488101" cy="941805"/>
                </a:xfrm>
                <a:prstGeom prst="verticalScroll">
                  <a:avLst/>
                </a:prstGeom>
                <a:noFill/>
                <a:ln w="28575">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grpSp>
        </p:grpSp>
        <p:sp>
          <p:nvSpPr>
            <p:cNvPr id="32" name="Est égal à 31">
              <a:extLst>
                <a:ext uri="{FF2B5EF4-FFF2-40B4-BE49-F238E27FC236}">
                  <a16:creationId xmlns:a16="http://schemas.microsoft.com/office/drawing/2014/main" id="{F38BB339-E6D0-57F4-9BCF-0B70AE58FCB1}"/>
                </a:ext>
              </a:extLst>
            </p:cNvPr>
            <p:cNvSpPr/>
            <p:nvPr/>
          </p:nvSpPr>
          <p:spPr>
            <a:xfrm>
              <a:off x="8306811" y="5668059"/>
              <a:ext cx="772914" cy="414045"/>
            </a:xfrm>
            <a:prstGeom prst="mathEqual">
              <a:avLst/>
            </a:prstGeom>
            <a:solidFill>
              <a:srgbClr val="00B050"/>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grpSp>
    </p:spTree>
    <p:extLst>
      <p:ext uri="{BB962C8B-B14F-4D97-AF65-F5344CB8AC3E}">
        <p14:creationId xmlns:p14="http://schemas.microsoft.com/office/powerpoint/2010/main" val="704730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749"/>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down)">
                                      <p:cBhvr>
                                        <p:cTn id="11" dur="500"/>
                                        <p:tgtEl>
                                          <p:spTgt spid="2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749"/>
                                          </p:stCondLst>
                                        </p:cTn>
                                        <p:tgtEl>
                                          <p:spTgt spid="2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down)">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5"/>
                                        </p:tgtEl>
                                        <p:attrNameLst>
                                          <p:attrName>style.visibility</p:attrName>
                                        </p:attrNameLst>
                                      </p:cBhvr>
                                      <p:to>
                                        <p:strVal val="visible"/>
                                      </p:to>
                                    </p:set>
                                    <p:animEffect transition="in" filter="wipe(down)">
                                      <p:cBhvr>
                                        <p:cTn id="25"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2052</Words>
  <Application>Microsoft Office PowerPoint</Application>
  <PresentationFormat>Grand écran</PresentationFormat>
  <Paragraphs>173</Paragraphs>
  <Slides>15</Slides>
  <Notes>0</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15</vt:i4>
      </vt:variant>
    </vt:vector>
  </HeadingPairs>
  <TitlesOfParts>
    <vt:vector size="27" baseType="lpstr">
      <vt:lpstr>Arial</vt:lpstr>
      <vt:lpstr>Calibri</vt:lpstr>
      <vt:lpstr>Calibri (corp)</vt:lpstr>
      <vt:lpstr>Calibri (corps)</vt:lpstr>
      <vt:lpstr>Calibri corp</vt:lpstr>
      <vt:lpstr>Calibri Light</vt:lpstr>
      <vt:lpstr>Palatino Linotype</vt:lpstr>
      <vt:lpstr>robotoslab</vt:lpstr>
      <vt:lpstr>sourcesanspro</vt:lpstr>
      <vt:lpstr>Symbol</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Dominique CI</dc:creator>
  <cp:lastModifiedBy>Hervé Papot</cp:lastModifiedBy>
  <cp:revision>171</cp:revision>
  <dcterms:created xsi:type="dcterms:W3CDTF">2024-12-07T16:25:35Z</dcterms:created>
  <dcterms:modified xsi:type="dcterms:W3CDTF">2024-12-17T14:38:58Z</dcterms:modified>
</cp:coreProperties>
</file>